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3" r:id="rId3"/>
    <p:sldId id="314" r:id="rId4"/>
    <p:sldId id="315" r:id="rId5"/>
    <p:sldId id="270" r:id="rId6"/>
    <p:sldId id="268" r:id="rId7"/>
    <p:sldId id="296" r:id="rId8"/>
    <p:sldId id="264" r:id="rId9"/>
    <p:sldId id="265" r:id="rId10"/>
    <p:sldId id="257" r:id="rId11"/>
    <p:sldId id="316" r:id="rId12"/>
    <p:sldId id="283" r:id="rId13"/>
    <p:sldId id="317" r:id="rId14"/>
    <p:sldId id="312" r:id="rId15"/>
    <p:sldId id="320" r:id="rId16"/>
    <p:sldId id="321" r:id="rId17"/>
    <p:sldId id="322" r:id="rId18"/>
    <p:sldId id="276" r:id="rId19"/>
    <p:sldId id="298" r:id="rId20"/>
    <p:sldId id="318" r:id="rId21"/>
    <p:sldId id="304" r:id="rId22"/>
    <p:sldId id="307" r:id="rId23"/>
    <p:sldId id="271" r:id="rId24"/>
    <p:sldId id="274" r:id="rId25"/>
    <p:sldId id="282" r:id="rId26"/>
    <p:sldId id="308" r:id="rId27"/>
    <p:sldId id="292" r:id="rId28"/>
    <p:sldId id="277" r:id="rId29"/>
    <p:sldId id="310" r:id="rId30"/>
    <p:sldId id="311" r:id="rId31"/>
    <p:sldId id="323" r:id="rId32"/>
    <p:sldId id="319" r:id="rId33"/>
    <p:sldId id="324" r:id="rId34"/>
    <p:sldId id="313" r:id="rId35"/>
    <p:sldId id="325" r:id="rId36"/>
  </p:sldIdLst>
  <p:sldSz cx="9144000" cy="6858000" type="screen4x3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9" autoAdjust="0"/>
    <p:restoredTop sz="88151" autoAdjust="0"/>
  </p:normalViewPr>
  <p:slideViewPr>
    <p:cSldViewPr snapToGrid="0" snapToObjects="1">
      <p:cViewPr varScale="1">
        <p:scale>
          <a:sx n="81" d="100"/>
          <a:sy n="81" d="100"/>
        </p:scale>
        <p:origin x="148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53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6C1D95-B5AC-4CA3-8F2C-683F975609E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E40085A-ADCD-4FEC-BA42-980195C3EFB7}">
      <dgm:prSet phldrT="[Text]"/>
      <dgm:spPr/>
      <dgm:t>
        <a:bodyPr/>
        <a:lstStyle/>
        <a:p>
          <a:r>
            <a:rPr lang="en-GB"/>
            <a:t>Article accepted by publisher</a:t>
          </a:r>
        </a:p>
      </dgm:t>
    </dgm:pt>
    <dgm:pt modelId="{CC9CEC9C-7733-4055-A79B-148B14BB7E5A}" type="parTrans" cxnId="{8119C3A9-49E9-472C-AB94-0C098D2778F0}">
      <dgm:prSet/>
      <dgm:spPr/>
      <dgm:t>
        <a:bodyPr/>
        <a:lstStyle/>
        <a:p>
          <a:endParaRPr lang="en-GB"/>
        </a:p>
      </dgm:t>
    </dgm:pt>
    <dgm:pt modelId="{F58B3695-E26E-4980-AFBC-481382A835BE}" type="sibTrans" cxnId="{8119C3A9-49E9-472C-AB94-0C098D2778F0}">
      <dgm:prSet/>
      <dgm:spPr/>
      <dgm:t>
        <a:bodyPr/>
        <a:lstStyle/>
        <a:p>
          <a:endParaRPr lang="en-GB"/>
        </a:p>
      </dgm:t>
    </dgm:pt>
    <dgm:pt modelId="{481B29B1-024B-4C0B-8ECE-54AAE83C527E}">
      <dgm:prSet phldrT="[Text]"/>
      <dgm:spPr/>
      <dgm:t>
        <a:bodyPr/>
        <a:lstStyle/>
        <a:p>
          <a:r>
            <a:rPr lang="en-GB"/>
            <a:t>Author receives notification</a:t>
          </a:r>
        </a:p>
      </dgm:t>
    </dgm:pt>
    <dgm:pt modelId="{053CB775-F54E-4C0E-91A1-D7E6E5CEF426}" type="parTrans" cxnId="{0AB5F30B-0C08-41F5-80D9-2698A5EA4623}">
      <dgm:prSet/>
      <dgm:spPr/>
      <dgm:t>
        <a:bodyPr/>
        <a:lstStyle/>
        <a:p>
          <a:endParaRPr lang="en-GB"/>
        </a:p>
      </dgm:t>
    </dgm:pt>
    <dgm:pt modelId="{E5119DCF-68D4-4992-B4A2-0CE040D27E26}" type="sibTrans" cxnId="{0AB5F30B-0C08-41F5-80D9-2698A5EA4623}">
      <dgm:prSet/>
      <dgm:spPr/>
      <dgm:t>
        <a:bodyPr/>
        <a:lstStyle/>
        <a:p>
          <a:endParaRPr lang="en-GB"/>
        </a:p>
      </dgm:t>
    </dgm:pt>
    <dgm:pt modelId="{40C55DED-BF94-4732-AF35-3F5BDEC71831}">
      <dgm:prSet phldrT="[Text]"/>
      <dgm:spPr/>
      <dgm:t>
        <a:bodyPr/>
        <a:lstStyle/>
        <a:p>
          <a:r>
            <a:rPr lang="en-GB"/>
            <a:t>(Library may receive notification)</a:t>
          </a:r>
        </a:p>
      </dgm:t>
    </dgm:pt>
    <dgm:pt modelId="{7399CB5D-8EC5-415D-8A07-2EF6D8C53A10}" type="parTrans" cxnId="{DF02F1FA-03B3-4EE7-867E-EE037F0A0367}">
      <dgm:prSet/>
      <dgm:spPr/>
      <dgm:t>
        <a:bodyPr/>
        <a:lstStyle/>
        <a:p>
          <a:endParaRPr lang="en-GB"/>
        </a:p>
      </dgm:t>
    </dgm:pt>
    <dgm:pt modelId="{1657D5BE-FD09-47E7-A083-396271CFA5D8}" type="sibTrans" cxnId="{DF02F1FA-03B3-4EE7-867E-EE037F0A0367}">
      <dgm:prSet/>
      <dgm:spPr/>
      <dgm:t>
        <a:bodyPr/>
        <a:lstStyle/>
        <a:p>
          <a:endParaRPr lang="en-GB"/>
        </a:p>
      </dgm:t>
    </dgm:pt>
    <dgm:pt modelId="{04AAC29E-6610-4469-B789-F7D0BDD73897}">
      <dgm:prSet phldrT="[Text]"/>
      <dgm:spPr/>
      <dgm:t>
        <a:bodyPr/>
        <a:lstStyle/>
        <a:p>
          <a:r>
            <a:rPr lang="en-GB"/>
            <a:t>Author notifies School office</a:t>
          </a:r>
        </a:p>
      </dgm:t>
    </dgm:pt>
    <dgm:pt modelId="{65BB2B45-E8DB-46B9-B11A-E7ACD3D2F72C}" type="parTrans" cxnId="{1133DA7E-DF32-40DE-A7F8-B5D21B2F5145}">
      <dgm:prSet/>
      <dgm:spPr/>
      <dgm:t>
        <a:bodyPr/>
        <a:lstStyle/>
        <a:p>
          <a:endParaRPr lang="en-GB"/>
        </a:p>
      </dgm:t>
    </dgm:pt>
    <dgm:pt modelId="{E12D8578-EC7F-42F2-B128-A9DDD827C4D0}" type="sibTrans" cxnId="{1133DA7E-DF32-40DE-A7F8-B5D21B2F5145}">
      <dgm:prSet/>
      <dgm:spPr/>
      <dgm:t>
        <a:bodyPr/>
        <a:lstStyle/>
        <a:p>
          <a:endParaRPr lang="en-GB"/>
        </a:p>
      </dgm:t>
    </dgm:pt>
    <dgm:pt modelId="{65F38358-E7EE-4ACD-885D-1390BCF97E7E}">
      <dgm:prSet phldrT="[Text]"/>
      <dgm:spPr/>
      <dgm:t>
        <a:bodyPr/>
        <a:lstStyle/>
        <a:p>
          <a:r>
            <a:rPr lang="en-GB"/>
            <a:t>Forward notification email</a:t>
          </a:r>
        </a:p>
      </dgm:t>
    </dgm:pt>
    <dgm:pt modelId="{7A9FB9AA-ADB3-4E78-B4E2-741777629985}" type="parTrans" cxnId="{69A349D9-C109-4EFE-B7AC-AAEB47BA92F3}">
      <dgm:prSet/>
      <dgm:spPr/>
      <dgm:t>
        <a:bodyPr/>
        <a:lstStyle/>
        <a:p>
          <a:endParaRPr lang="en-GB"/>
        </a:p>
      </dgm:t>
    </dgm:pt>
    <dgm:pt modelId="{CD121A5C-C5DE-467E-A1C5-1D3040236F6E}" type="sibTrans" cxnId="{69A349D9-C109-4EFE-B7AC-AAEB47BA92F3}">
      <dgm:prSet/>
      <dgm:spPr/>
      <dgm:t>
        <a:bodyPr/>
        <a:lstStyle/>
        <a:p>
          <a:endParaRPr lang="en-GB"/>
        </a:p>
      </dgm:t>
    </dgm:pt>
    <dgm:pt modelId="{BFC7431E-7995-4381-8D6F-B694F08B11FB}">
      <dgm:prSet phldrT="[Text]"/>
      <dgm:spPr/>
      <dgm:t>
        <a:bodyPr/>
        <a:lstStyle/>
        <a:p>
          <a:r>
            <a:rPr lang="en-GB"/>
            <a:t>Send accepted manuscript</a:t>
          </a:r>
        </a:p>
      </dgm:t>
    </dgm:pt>
    <dgm:pt modelId="{C867E991-897A-49B2-BA3C-DE9D12C289C2}" type="parTrans" cxnId="{6C0AE84E-9F8B-4E8E-A3E7-5C86006D1958}">
      <dgm:prSet/>
      <dgm:spPr/>
      <dgm:t>
        <a:bodyPr/>
        <a:lstStyle/>
        <a:p>
          <a:endParaRPr lang="en-GB"/>
        </a:p>
      </dgm:t>
    </dgm:pt>
    <dgm:pt modelId="{D3F22AF5-BEE0-43F1-A2DD-F31E7855DA53}" type="sibTrans" cxnId="{6C0AE84E-9F8B-4E8E-A3E7-5C86006D1958}">
      <dgm:prSet/>
      <dgm:spPr/>
      <dgm:t>
        <a:bodyPr/>
        <a:lstStyle/>
        <a:p>
          <a:endParaRPr lang="en-GB"/>
        </a:p>
      </dgm:t>
    </dgm:pt>
    <dgm:pt modelId="{519B29BC-7186-4664-8459-4AD0CE2FFD92}">
      <dgm:prSet phldrT="[Text]"/>
      <dgm:spPr/>
      <dgm:t>
        <a:bodyPr/>
        <a:lstStyle/>
        <a:p>
          <a:r>
            <a:rPr lang="en-GB"/>
            <a:t>School office enters article in PURE</a:t>
          </a:r>
        </a:p>
      </dgm:t>
    </dgm:pt>
    <dgm:pt modelId="{1FB7F140-943C-41B9-812E-B6D92A120947}" type="parTrans" cxnId="{B4BA74C5-C72D-4F88-9C51-949757608562}">
      <dgm:prSet/>
      <dgm:spPr/>
      <dgm:t>
        <a:bodyPr/>
        <a:lstStyle/>
        <a:p>
          <a:endParaRPr lang="en-GB"/>
        </a:p>
      </dgm:t>
    </dgm:pt>
    <dgm:pt modelId="{36C4B5AD-CF75-4A4A-8A06-A7D3D9130CC0}" type="sibTrans" cxnId="{B4BA74C5-C72D-4F88-9C51-949757608562}">
      <dgm:prSet/>
      <dgm:spPr/>
      <dgm:t>
        <a:bodyPr/>
        <a:lstStyle/>
        <a:p>
          <a:endParaRPr lang="en-GB"/>
        </a:p>
      </dgm:t>
    </dgm:pt>
    <dgm:pt modelId="{28C86F91-F500-42FD-9A23-7B0F87D464AB}">
      <dgm:prSet phldrT="[Text]"/>
      <dgm:spPr/>
      <dgm:t>
        <a:bodyPr/>
        <a:lstStyle/>
        <a:p>
          <a:r>
            <a:rPr lang="en-GB"/>
            <a:t>Create new metadata record</a:t>
          </a:r>
        </a:p>
      </dgm:t>
    </dgm:pt>
    <dgm:pt modelId="{8C0D52AB-8F53-4D4E-BE29-5AA256DA35BB}" type="parTrans" cxnId="{0AEAA27E-F3C5-47EC-8122-56D45C231639}">
      <dgm:prSet/>
      <dgm:spPr/>
      <dgm:t>
        <a:bodyPr/>
        <a:lstStyle/>
        <a:p>
          <a:endParaRPr lang="en-GB"/>
        </a:p>
      </dgm:t>
    </dgm:pt>
    <dgm:pt modelId="{E31066AE-1512-4C53-ADA3-43C7B8CACF9B}" type="sibTrans" cxnId="{0AEAA27E-F3C5-47EC-8122-56D45C231639}">
      <dgm:prSet/>
      <dgm:spPr/>
      <dgm:t>
        <a:bodyPr/>
        <a:lstStyle/>
        <a:p>
          <a:endParaRPr lang="en-GB"/>
        </a:p>
      </dgm:t>
    </dgm:pt>
    <dgm:pt modelId="{83399A46-9735-45A2-AF60-01DE28822B94}">
      <dgm:prSet phldrT="[Text]"/>
      <dgm:spPr/>
      <dgm:t>
        <a:bodyPr/>
        <a:lstStyle/>
        <a:p>
          <a:r>
            <a:rPr lang="en-GB" dirty="0"/>
            <a:t>Upload full text accepted manuscript</a:t>
          </a:r>
        </a:p>
      </dgm:t>
    </dgm:pt>
    <dgm:pt modelId="{B7F40124-083E-46B2-AB5E-108F0DD7A130}" type="parTrans" cxnId="{0EB38F61-5583-4059-8BCB-27DE903103FE}">
      <dgm:prSet/>
      <dgm:spPr/>
      <dgm:t>
        <a:bodyPr/>
        <a:lstStyle/>
        <a:p>
          <a:endParaRPr lang="en-GB"/>
        </a:p>
      </dgm:t>
    </dgm:pt>
    <dgm:pt modelId="{6DAF7C90-A872-464A-9836-A4EEA8CB1AE4}" type="sibTrans" cxnId="{0EB38F61-5583-4059-8BCB-27DE903103FE}">
      <dgm:prSet/>
      <dgm:spPr/>
      <dgm:t>
        <a:bodyPr/>
        <a:lstStyle/>
        <a:p>
          <a:endParaRPr lang="en-GB"/>
        </a:p>
      </dgm:t>
    </dgm:pt>
    <dgm:pt modelId="{3CB4AAFB-7D06-4EB8-A7DE-7A5B9F8AAA77}">
      <dgm:prSet phldrT="[Text]"/>
      <dgm:spPr/>
      <dgm:t>
        <a:bodyPr/>
        <a:lstStyle/>
        <a:p>
          <a:r>
            <a:rPr lang="en-GB"/>
            <a:t>Library validation</a:t>
          </a:r>
        </a:p>
      </dgm:t>
    </dgm:pt>
    <dgm:pt modelId="{85061DCE-87A9-4679-BDAF-3ED11223842B}" type="parTrans" cxnId="{641990FF-5133-43EF-9A66-E683FDEAFB86}">
      <dgm:prSet/>
      <dgm:spPr/>
      <dgm:t>
        <a:bodyPr/>
        <a:lstStyle/>
        <a:p>
          <a:endParaRPr lang="en-GB"/>
        </a:p>
      </dgm:t>
    </dgm:pt>
    <dgm:pt modelId="{15FC0330-4FF9-4019-BDCF-215D8F61DD65}" type="sibTrans" cxnId="{641990FF-5133-43EF-9A66-E683FDEAFB86}">
      <dgm:prSet/>
      <dgm:spPr/>
      <dgm:t>
        <a:bodyPr/>
        <a:lstStyle/>
        <a:p>
          <a:endParaRPr lang="en-GB"/>
        </a:p>
      </dgm:t>
    </dgm:pt>
    <dgm:pt modelId="{1134FCBF-640B-48E6-B6DE-B3CB16A11B5C}">
      <dgm:prSet phldrT="[Text]"/>
      <dgm:spPr/>
      <dgm:t>
        <a:bodyPr/>
        <a:lstStyle/>
        <a:p>
          <a:r>
            <a:rPr lang="en-GB" dirty="0"/>
            <a:t>Library enhances metadata</a:t>
          </a:r>
        </a:p>
      </dgm:t>
    </dgm:pt>
    <dgm:pt modelId="{57087DB6-D518-4CF4-B5B5-D2AB389A668A}" type="parTrans" cxnId="{A145DC55-6999-4954-96E2-1645302DF019}">
      <dgm:prSet/>
      <dgm:spPr/>
      <dgm:t>
        <a:bodyPr/>
        <a:lstStyle/>
        <a:p>
          <a:endParaRPr lang="en-GB"/>
        </a:p>
      </dgm:t>
    </dgm:pt>
    <dgm:pt modelId="{0E9F5CED-632A-4E9D-9F60-5E648F7913D8}" type="sibTrans" cxnId="{A145DC55-6999-4954-96E2-1645302DF019}">
      <dgm:prSet/>
      <dgm:spPr/>
      <dgm:t>
        <a:bodyPr/>
        <a:lstStyle/>
        <a:p>
          <a:endParaRPr lang="en-GB"/>
        </a:p>
      </dgm:t>
    </dgm:pt>
    <dgm:pt modelId="{849E580F-6F3F-4FAA-B8FD-8E00706CA3FA}">
      <dgm:prSet phldrT="[Text]"/>
      <dgm:spPr/>
      <dgm:t>
        <a:bodyPr/>
        <a:lstStyle/>
        <a:p>
          <a:r>
            <a:rPr lang="en-GB"/>
            <a:t>Library checks version, applies embargoes</a:t>
          </a:r>
        </a:p>
      </dgm:t>
    </dgm:pt>
    <dgm:pt modelId="{9D789CFB-1997-4AE2-A27B-E12677E7CA1B}" type="parTrans" cxnId="{1A8E6C0D-AB11-4C64-B423-AD13EA48460D}">
      <dgm:prSet/>
      <dgm:spPr/>
      <dgm:t>
        <a:bodyPr/>
        <a:lstStyle/>
        <a:p>
          <a:endParaRPr lang="en-GB"/>
        </a:p>
      </dgm:t>
    </dgm:pt>
    <dgm:pt modelId="{2D6A29E4-4B22-4DD2-8DE0-71E993416937}" type="sibTrans" cxnId="{1A8E6C0D-AB11-4C64-B423-AD13EA48460D}">
      <dgm:prSet/>
      <dgm:spPr/>
      <dgm:t>
        <a:bodyPr/>
        <a:lstStyle/>
        <a:p>
          <a:endParaRPr lang="en-GB"/>
        </a:p>
      </dgm:t>
    </dgm:pt>
    <dgm:pt modelId="{BBBA05DF-F13A-4345-859D-D90D114D8688}">
      <dgm:prSet phldrT="[Text]"/>
      <dgm:spPr/>
      <dgm:t>
        <a:bodyPr/>
        <a:lstStyle/>
        <a:p>
          <a:r>
            <a:rPr lang="en-GB"/>
            <a:t>Follow-up and advice</a:t>
          </a:r>
        </a:p>
      </dgm:t>
    </dgm:pt>
    <dgm:pt modelId="{D62BF5B7-1BAA-41BF-B638-462113845C6E}" type="parTrans" cxnId="{F02843B4-A25B-40C6-977F-1E20C1D6B72E}">
      <dgm:prSet/>
      <dgm:spPr/>
      <dgm:t>
        <a:bodyPr/>
        <a:lstStyle/>
        <a:p>
          <a:endParaRPr lang="en-GB"/>
        </a:p>
      </dgm:t>
    </dgm:pt>
    <dgm:pt modelId="{71800266-794C-45B6-9B55-187FE8C82FCD}" type="sibTrans" cxnId="{F02843B4-A25B-40C6-977F-1E20C1D6B72E}">
      <dgm:prSet/>
      <dgm:spPr/>
      <dgm:t>
        <a:bodyPr/>
        <a:lstStyle/>
        <a:p>
          <a:endParaRPr lang="en-GB"/>
        </a:p>
      </dgm:t>
    </dgm:pt>
    <dgm:pt modelId="{AB387DDA-E1D2-4A6F-AE60-FA56B227FDA2}">
      <dgm:prSet phldrT="[Text]"/>
      <dgm:spPr/>
      <dgm:t>
        <a:bodyPr/>
        <a:lstStyle/>
        <a:p>
          <a:r>
            <a:rPr lang="en-GB"/>
            <a:t>Library contacts authors/office for additional information and/or correct versions</a:t>
          </a:r>
        </a:p>
      </dgm:t>
    </dgm:pt>
    <dgm:pt modelId="{430ADE04-FF21-47E3-82BC-DB9D1B1E5027}" type="parTrans" cxnId="{AA3C9963-10D9-43B7-9235-A7EDEB9099E1}">
      <dgm:prSet/>
      <dgm:spPr/>
      <dgm:t>
        <a:bodyPr/>
        <a:lstStyle/>
        <a:p>
          <a:endParaRPr lang="en-GB"/>
        </a:p>
      </dgm:t>
    </dgm:pt>
    <dgm:pt modelId="{A549D1DE-DE57-4639-918B-6D233EC2D069}" type="sibTrans" cxnId="{AA3C9963-10D9-43B7-9235-A7EDEB9099E1}">
      <dgm:prSet/>
      <dgm:spPr/>
      <dgm:t>
        <a:bodyPr/>
        <a:lstStyle/>
        <a:p>
          <a:endParaRPr lang="en-GB"/>
        </a:p>
      </dgm:t>
    </dgm:pt>
    <dgm:pt modelId="{42EBBC90-CBB7-4649-920F-B0188E0E936A}">
      <dgm:prSet phldrT="[Text]"/>
      <dgm:spPr/>
      <dgm:t>
        <a:bodyPr/>
        <a:lstStyle/>
        <a:p>
          <a:r>
            <a:rPr lang="en-GB"/>
            <a:t>Additional actions</a:t>
          </a:r>
        </a:p>
      </dgm:t>
    </dgm:pt>
    <dgm:pt modelId="{64827CEC-E234-41D5-BC25-098BE62A8854}" type="parTrans" cxnId="{8BFCCD9C-ED31-4998-B58E-6424BC9C3FC1}">
      <dgm:prSet/>
      <dgm:spPr/>
      <dgm:t>
        <a:bodyPr/>
        <a:lstStyle/>
        <a:p>
          <a:endParaRPr lang="en-GB"/>
        </a:p>
      </dgm:t>
    </dgm:pt>
    <dgm:pt modelId="{754FF38C-5B00-4A85-A9A3-8A2776DC4F10}" type="sibTrans" cxnId="{8BFCCD9C-ED31-4998-B58E-6424BC9C3FC1}">
      <dgm:prSet/>
      <dgm:spPr/>
      <dgm:t>
        <a:bodyPr/>
        <a:lstStyle/>
        <a:p>
          <a:endParaRPr lang="en-GB"/>
        </a:p>
      </dgm:t>
    </dgm:pt>
    <dgm:pt modelId="{24656BC1-E7B1-4BFE-8DFD-A6ED2804A2B0}">
      <dgm:prSet phldrT="[Text]"/>
      <dgm:spPr/>
      <dgm:t>
        <a:bodyPr/>
        <a:lstStyle/>
        <a:p>
          <a:r>
            <a:rPr lang="en-GB"/>
            <a:t>Library advises authors on additional funder requirements</a:t>
          </a:r>
        </a:p>
      </dgm:t>
    </dgm:pt>
    <dgm:pt modelId="{2F733577-D1B1-4B2E-858B-DDC838925AB2}" type="parTrans" cxnId="{982CDA46-58A8-4780-9280-CD457A02D023}">
      <dgm:prSet/>
      <dgm:spPr/>
      <dgm:t>
        <a:bodyPr/>
        <a:lstStyle/>
        <a:p>
          <a:endParaRPr lang="en-GB"/>
        </a:p>
      </dgm:t>
    </dgm:pt>
    <dgm:pt modelId="{5DBCA2AB-649A-49AD-9361-AD20842D938E}" type="sibTrans" cxnId="{982CDA46-58A8-4780-9280-CD457A02D023}">
      <dgm:prSet/>
      <dgm:spPr/>
      <dgm:t>
        <a:bodyPr/>
        <a:lstStyle/>
        <a:p>
          <a:endParaRPr lang="en-GB"/>
        </a:p>
      </dgm:t>
    </dgm:pt>
    <dgm:pt modelId="{071AA85A-FC9A-42F1-A894-4C789D679F9C}">
      <dgm:prSet phldrT="[Text]"/>
      <dgm:spPr/>
      <dgm:t>
        <a:bodyPr/>
        <a:lstStyle/>
        <a:p>
          <a:r>
            <a:rPr lang="en-GB"/>
            <a:t>Library advises on funding for immediate OA</a:t>
          </a:r>
        </a:p>
      </dgm:t>
    </dgm:pt>
    <dgm:pt modelId="{0960852B-EF70-4CFB-A637-24FE7B121D83}" type="parTrans" cxnId="{A7ED4421-8F23-4778-AB60-0FCBBB3A505E}">
      <dgm:prSet/>
      <dgm:spPr/>
      <dgm:t>
        <a:bodyPr/>
        <a:lstStyle/>
        <a:p>
          <a:endParaRPr lang="en-GB"/>
        </a:p>
      </dgm:t>
    </dgm:pt>
    <dgm:pt modelId="{3BEE1D36-32E1-42CA-9EB9-534AFC4AB569}" type="sibTrans" cxnId="{A7ED4421-8F23-4778-AB60-0FCBBB3A505E}">
      <dgm:prSet/>
      <dgm:spPr/>
      <dgm:t>
        <a:bodyPr/>
        <a:lstStyle/>
        <a:p>
          <a:endParaRPr lang="en-GB"/>
        </a:p>
      </dgm:t>
    </dgm:pt>
    <dgm:pt modelId="{718F6F34-80AE-40B8-BC89-0128FD44CC3D}" type="pres">
      <dgm:prSet presAssocID="{406C1D95-B5AC-4CA3-8F2C-683F975609E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F3F7FBB-C81F-4272-B8F7-C198DE8A2838}" type="pres">
      <dgm:prSet presAssocID="{42EBBC90-CBB7-4649-920F-B0188E0E936A}" presName="boxAndChildren" presStyleCnt="0"/>
      <dgm:spPr/>
    </dgm:pt>
    <dgm:pt modelId="{AE3DEC08-55BC-4F74-90FA-90C509619134}" type="pres">
      <dgm:prSet presAssocID="{42EBBC90-CBB7-4649-920F-B0188E0E936A}" presName="parentTextBox" presStyleLbl="node1" presStyleIdx="0" presStyleCnt="6"/>
      <dgm:spPr/>
      <dgm:t>
        <a:bodyPr/>
        <a:lstStyle/>
        <a:p>
          <a:endParaRPr lang="en-GB"/>
        </a:p>
      </dgm:t>
    </dgm:pt>
    <dgm:pt modelId="{A76E34B5-4C6D-4FAA-A2DA-F23861655E24}" type="pres">
      <dgm:prSet presAssocID="{42EBBC90-CBB7-4649-920F-B0188E0E936A}" presName="entireBox" presStyleLbl="node1" presStyleIdx="0" presStyleCnt="6"/>
      <dgm:spPr/>
      <dgm:t>
        <a:bodyPr/>
        <a:lstStyle/>
        <a:p>
          <a:endParaRPr lang="en-GB"/>
        </a:p>
      </dgm:t>
    </dgm:pt>
    <dgm:pt modelId="{FFD74463-520F-42C3-8750-1C6E3DAD6D4F}" type="pres">
      <dgm:prSet presAssocID="{42EBBC90-CBB7-4649-920F-B0188E0E936A}" presName="descendantBox" presStyleCnt="0"/>
      <dgm:spPr/>
    </dgm:pt>
    <dgm:pt modelId="{1698124E-3543-4779-BB8C-32523C5171DF}" type="pres">
      <dgm:prSet presAssocID="{24656BC1-E7B1-4BFE-8DFD-A6ED2804A2B0}" presName="childTextBox" presStyleLbl="fgAccFollow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76436E-DCB6-493F-91CE-40AF1F0169EA}" type="pres">
      <dgm:prSet presAssocID="{071AA85A-FC9A-42F1-A894-4C789D679F9C}" presName="childTextBox" presStyleLbl="fgAccFollow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2F30485-312F-4836-B806-051C7CC4E9DC}" type="pres">
      <dgm:prSet presAssocID="{71800266-794C-45B6-9B55-187FE8C82FCD}" presName="sp" presStyleCnt="0"/>
      <dgm:spPr/>
    </dgm:pt>
    <dgm:pt modelId="{DC9D57CC-FD72-41AE-BF4F-00A4C40AE73D}" type="pres">
      <dgm:prSet presAssocID="{BBBA05DF-F13A-4345-859D-D90D114D8688}" presName="arrowAndChildren" presStyleCnt="0"/>
      <dgm:spPr/>
    </dgm:pt>
    <dgm:pt modelId="{E3983127-10A1-4897-8854-99A7581D5264}" type="pres">
      <dgm:prSet presAssocID="{BBBA05DF-F13A-4345-859D-D90D114D8688}" presName="parentTextArrow" presStyleLbl="node1" presStyleIdx="0" presStyleCnt="6"/>
      <dgm:spPr/>
      <dgm:t>
        <a:bodyPr/>
        <a:lstStyle/>
        <a:p>
          <a:endParaRPr lang="en-GB"/>
        </a:p>
      </dgm:t>
    </dgm:pt>
    <dgm:pt modelId="{8BD20E86-46A0-4F97-9E60-5772D8B54B3B}" type="pres">
      <dgm:prSet presAssocID="{BBBA05DF-F13A-4345-859D-D90D114D8688}" presName="arrow" presStyleLbl="node1" presStyleIdx="1" presStyleCnt="6"/>
      <dgm:spPr/>
      <dgm:t>
        <a:bodyPr/>
        <a:lstStyle/>
        <a:p>
          <a:endParaRPr lang="en-GB"/>
        </a:p>
      </dgm:t>
    </dgm:pt>
    <dgm:pt modelId="{8A5666C0-F383-4D51-9040-4E08254A9ED3}" type="pres">
      <dgm:prSet presAssocID="{BBBA05DF-F13A-4345-859D-D90D114D8688}" presName="descendantArrow" presStyleCnt="0"/>
      <dgm:spPr/>
    </dgm:pt>
    <dgm:pt modelId="{6B0F5931-7888-4D91-A360-87187552E726}" type="pres">
      <dgm:prSet presAssocID="{AB387DDA-E1D2-4A6F-AE60-FA56B227FDA2}" presName="childTextArrow" presStyleLbl="fgAccFollow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CFFAD8-0B29-414F-8995-2CEFF7262A1F}" type="pres">
      <dgm:prSet presAssocID="{15FC0330-4FF9-4019-BDCF-215D8F61DD65}" presName="sp" presStyleCnt="0"/>
      <dgm:spPr/>
    </dgm:pt>
    <dgm:pt modelId="{FF7E4924-F731-4D53-A9D0-2AAB15AFF9F1}" type="pres">
      <dgm:prSet presAssocID="{3CB4AAFB-7D06-4EB8-A7DE-7A5B9F8AAA77}" presName="arrowAndChildren" presStyleCnt="0"/>
      <dgm:spPr/>
    </dgm:pt>
    <dgm:pt modelId="{09FCCA9B-4C70-470C-A7D2-14B5269E74A2}" type="pres">
      <dgm:prSet presAssocID="{3CB4AAFB-7D06-4EB8-A7DE-7A5B9F8AAA77}" presName="parentTextArrow" presStyleLbl="node1" presStyleIdx="1" presStyleCnt="6"/>
      <dgm:spPr/>
      <dgm:t>
        <a:bodyPr/>
        <a:lstStyle/>
        <a:p>
          <a:endParaRPr lang="en-GB"/>
        </a:p>
      </dgm:t>
    </dgm:pt>
    <dgm:pt modelId="{A0FDDDA3-F028-4E57-B0FB-86745C2FAD8B}" type="pres">
      <dgm:prSet presAssocID="{3CB4AAFB-7D06-4EB8-A7DE-7A5B9F8AAA77}" presName="arrow" presStyleLbl="node1" presStyleIdx="2" presStyleCnt="6"/>
      <dgm:spPr/>
      <dgm:t>
        <a:bodyPr/>
        <a:lstStyle/>
        <a:p>
          <a:endParaRPr lang="en-GB"/>
        </a:p>
      </dgm:t>
    </dgm:pt>
    <dgm:pt modelId="{1F7841E8-2447-449B-B592-E9A6E8C8E470}" type="pres">
      <dgm:prSet presAssocID="{3CB4AAFB-7D06-4EB8-A7DE-7A5B9F8AAA77}" presName="descendantArrow" presStyleCnt="0"/>
      <dgm:spPr/>
    </dgm:pt>
    <dgm:pt modelId="{8370E7D0-51A6-4448-A5DD-29F2083C2C45}" type="pres">
      <dgm:prSet presAssocID="{1134FCBF-640B-48E6-B6DE-B3CB16A11B5C}" presName="childTextArrow" presStyleLbl="fgAccFollow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D40E3A-E5C2-4093-8528-97D969504522}" type="pres">
      <dgm:prSet presAssocID="{849E580F-6F3F-4FAA-B8FD-8E00706CA3FA}" presName="childTextArrow" presStyleLbl="fgAccFollow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3C2256-94FB-469E-8C5B-3FEFE8D40B9C}" type="pres">
      <dgm:prSet presAssocID="{36C4B5AD-CF75-4A4A-8A06-A7D3D9130CC0}" presName="sp" presStyleCnt="0"/>
      <dgm:spPr/>
    </dgm:pt>
    <dgm:pt modelId="{ABA9DD2B-126F-4355-9BF0-D313E4EA471F}" type="pres">
      <dgm:prSet presAssocID="{519B29BC-7186-4664-8459-4AD0CE2FFD92}" presName="arrowAndChildren" presStyleCnt="0"/>
      <dgm:spPr/>
    </dgm:pt>
    <dgm:pt modelId="{C9FBB4A7-F440-49E7-A40F-94BBAEA07140}" type="pres">
      <dgm:prSet presAssocID="{519B29BC-7186-4664-8459-4AD0CE2FFD92}" presName="parentTextArrow" presStyleLbl="node1" presStyleIdx="2" presStyleCnt="6"/>
      <dgm:spPr/>
      <dgm:t>
        <a:bodyPr/>
        <a:lstStyle/>
        <a:p>
          <a:endParaRPr lang="en-GB"/>
        </a:p>
      </dgm:t>
    </dgm:pt>
    <dgm:pt modelId="{0328D60A-7B8D-473D-94EC-3E9A3F6D0AF7}" type="pres">
      <dgm:prSet presAssocID="{519B29BC-7186-4664-8459-4AD0CE2FFD92}" presName="arrow" presStyleLbl="node1" presStyleIdx="3" presStyleCnt="6"/>
      <dgm:spPr/>
      <dgm:t>
        <a:bodyPr/>
        <a:lstStyle/>
        <a:p>
          <a:endParaRPr lang="en-GB"/>
        </a:p>
      </dgm:t>
    </dgm:pt>
    <dgm:pt modelId="{81767BE6-581F-40A3-9015-6DE37D9CEE2A}" type="pres">
      <dgm:prSet presAssocID="{519B29BC-7186-4664-8459-4AD0CE2FFD92}" presName="descendantArrow" presStyleCnt="0"/>
      <dgm:spPr/>
    </dgm:pt>
    <dgm:pt modelId="{29229184-E5E9-4A5F-85AA-FF50F21E501D}" type="pres">
      <dgm:prSet presAssocID="{28C86F91-F500-42FD-9A23-7B0F87D464AB}" presName="childTextArrow" presStyleLbl="fgAccFollow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686BEF-FA72-4D18-9FD6-0EE7C5B0F86A}" type="pres">
      <dgm:prSet presAssocID="{83399A46-9735-45A2-AF60-01DE28822B94}" presName="childTextArrow" presStyleLbl="fgAccFollow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AF0E5E-B32E-4CFC-816C-92ACF71EC5A2}" type="pres">
      <dgm:prSet presAssocID="{E12D8578-EC7F-42F2-B128-A9DDD827C4D0}" presName="sp" presStyleCnt="0"/>
      <dgm:spPr/>
    </dgm:pt>
    <dgm:pt modelId="{991B068A-22C5-4C5A-9F43-5F66D9A165E9}" type="pres">
      <dgm:prSet presAssocID="{04AAC29E-6610-4469-B789-F7D0BDD73897}" presName="arrowAndChildren" presStyleCnt="0"/>
      <dgm:spPr/>
    </dgm:pt>
    <dgm:pt modelId="{4A4BB247-728C-43DC-A73A-D3627BDF1505}" type="pres">
      <dgm:prSet presAssocID="{04AAC29E-6610-4469-B789-F7D0BDD73897}" presName="parentTextArrow" presStyleLbl="node1" presStyleIdx="3" presStyleCnt="6"/>
      <dgm:spPr/>
      <dgm:t>
        <a:bodyPr/>
        <a:lstStyle/>
        <a:p>
          <a:endParaRPr lang="en-GB"/>
        </a:p>
      </dgm:t>
    </dgm:pt>
    <dgm:pt modelId="{85ADB101-3C1B-486C-ADEF-8FAC118457ED}" type="pres">
      <dgm:prSet presAssocID="{04AAC29E-6610-4469-B789-F7D0BDD73897}" presName="arrow" presStyleLbl="node1" presStyleIdx="4" presStyleCnt="6"/>
      <dgm:spPr/>
      <dgm:t>
        <a:bodyPr/>
        <a:lstStyle/>
        <a:p>
          <a:endParaRPr lang="en-GB"/>
        </a:p>
      </dgm:t>
    </dgm:pt>
    <dgm:pt modelId="{4BDD0501-C38E-4247-AC8A-D16DA13A5DB5}" type="pres">
      <dgm:prSet presAssocID="{04AAC29E-6610-4469-B789-F7D0BDD73897}" presName="descendantArrow" presStyleCnt="0"/>
      <dgm:spPr/>
    </dgm:pt>
    <dgm:pt modelId="{10816FEB-F117-4FD1-B34E-F338C30FBBFA}" type="pres">
      <dgm:prSet presAssocID="{65F38358-E7EE-4ACD-885D-1390BCF97E7E}" presName="childTextArrow" presStyleLbl="fgAccFollow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F3EEFE-FADF-4803-989D-E1FA00C09A2A}" type="pres">
      <dgm:prSet presAssocID="{BFC7431E-7995-4381-8D6F-B694F08B11FB}" presName="childTextArrow" presStyleLbl="fgAccFollow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0852F-63E4-4139-8EF3-A3319A15B376}" type="pres">
      <dgm:prSet presAssocID="{F58B3695-E26E-4980-AFBC-481382A835BE}" presName="sp" presStyleCnt="0"/>
      <dgm:spPr/>
    </dgm:pt>
    <dgm:pt modelId="{B21C7178-A815-437A-8BBF-B3B0F514DB23}" type="pres">
      <dgm:prSet presAssocID="{8E40085A-ADCD-4FEC-BA42-980195C3EFB7}" presName="arrowAndChildren" presStyleCnt="0"/>
      <dgm:spPr/>
    </dgm:pt>
    <dgm:pt modelId="{7D721948-B1ED-4CC4-81A0-D8187DEC8292}" type="pres">
      <dgm:prSet presAssocID="{8E40085A-ADCD-4FEC-BA42-980195C3EFB7}" presName="parentTextArrow" presStyleLbl="node1" presStyleIdx="4" presStyleCnt="6"/>
      <dgm:spPr/>
      <dgm:t>
        <a:bodyPr/>
        <a:lstStyle/>
        <a:p>
          <a:endParaRPr lang="en-GB"/>
        </a:p>
      </dgm:t>
    </dgm:pt>
    <dgm:pt modelId="{ACEF4E0F-2057-4FFD-B5CD-F61C10573742}" type="pres">
      <dgm:prSet presAssocID="{8E40085A-ADCD-4FEC-BA42-980195C3EFB7}" presName="arrow" presStyleLbl="node1" presStyleIdx="5" presStyleCnt="6"/>
      <dgm:spPr/>
      <dgm:t>
        <a:bodyPr/>
        <a:lstStyle/>
        <a:p>
          <a:endParaRPr lang="en-GB"/>
        </a:p>
      </dgm:t>
    </dgm:pt>
    <dgm:pt modelId="{87069377-B156-4BFC-9FEA-90A7B37AE4D5}" type="pres">
      <dgm:prSet presAssocID="{8E40085A-ADCD-4FEC-BA42-980195C3EFB7}" presName="descendantArrow" presStyleCnt="0"/>
      <dgm:spPr/>
    </dgm:pt>
    <dgm:pt modelId="{6B9BB776-845F-47A8-97B0-64D0DF9EEBFB}" type="pres">
      <dgm:prSet presAssocID="{481B29B1-024B-4C0B-8ECE-54AAE83C527E}" presName="childTextArrow" presStyleLbl="fgAccFollow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B01E58-2DF0-4B22-8265-F8CD375F91A4}" type="pres">
      <dgm:prSet presAssocID="{40C55DED-BF94-4732-AF35-3F5BDEC71831}" presName="childTextArrow" presStyleLbl="fgAccFollow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A3C9963-10D9-43B7-9235-A7EDEB9099E1}" srcId="{BBBA05DF-F13A-4345-859D-D90D114D8688}" destId="{AB387DDA-E1D2-4A6F-AE60-FA56B227FDA2}" srcOrd="0" destOrd="0" parTransId="{430ADE04-FF21-47E3-82BC-DB9D1B1E5027}" sibTransId="{A549D1DE-DE57-4639-918B-6D233EC2D069}"/>
    <dgm:cxn modelId="{6C0AE84E-9F8B-4E8E-A3E7-5C86006D1958}" srcId="{04AAC29E-6610-4469-B789-F7D0BDD73897}" destId="{BFC7431E-7995-4381-8D6F-B694F08B11FB}" srcOrd="1" destOrd="0" parTransId="{C867E991-897A-49B2-BA3C-DE9D12C289C2}" sibTransId="{D3F22AF5-BEE0-43F1-A2DD-F31E7855DA53}"/>
    <dgm:cxn modelId="{9C9128BC-7001-4DF9-9531-EEE52F87E476}" type="presOf" srcId="{65F38358-E7EE-4ACD-885D-1390BCF97E7E}" destId="{10816FEB-F117-4FD1-B34E-F338C30FBBFA}" srcOrd="0" destOrd="0" presId="urn:microsoft.com/office/officeart/2005/8/layout/process4"/>
    <dgm:cxn modelId="{69A349D9-C109-4EFE-B7AC-AAEB47BA92F3}" srcId="{04AAC29E-6610-4469-B789-F7D0BDD73897}" destId="{65F38358-E7EE-4ACD-885D-1390BCF97E7E}" srcOrd="0" destOrd="0" parTransId="{7A9FB9AA-ADB3-4E78-B4E2-741777629985}" sibTransId="{CD121A5C-C5DE-467E-A1C5-1D3040236F6E}"/>
    <dgm:cxn modelId="{982CDA46-58A8-4780-9280-CD457A02D023}" srcId="{42EBBC90-CBB7-4649-920F-B0188E0E936A}" destId="{24656BC1-E7B1-4BFE-8DFD-A6ED2804A2B0}" srcOrd="0" destOrd="0" parTransId="{2F733577-D1B1-4B2E-858B-DDC838925AB2}" sibTransId="{5DBCA2AB-649A-49AD-9361-AD20842D938E}"/>
    <dgm:cxn modelId="{F02843B4-A25B-40C6-977F-1E20C1D6B72E}" srcId="{406C1D95-B5AC-4CA3-8F2C-683F975609E7}" destId="{BBBA05DF-F13A-4345-859D-D90D114D8688}" srcOrd="4" destOrd="0" parTransId="{D62BF5B7-1BAA-41BF-B638-462113845C6E}" sibTransId="{71800266-794C-45B6-9B55-187FE8C82FCD}"/>
    <dgm:cxn modelId="{D2C06346-BB10-4F54-8BB5-69F9EBD74515}" type="presOf" srcId="{42EBBC90-CBB7-4649-920F-B0188E0E936A}" destId="{AE3DEC08-55BC-4F74-90FA-90C509619134}" srcOrd="0" destOrd="0" presId="urn:microsoft.com/office/officeart/2005/8/layout/process4"/>
    <dgm:cxn modelId="{641990FF-5133-43EF-9A66-E683FDEAFB86}" srcId="{406C1D95-B5AC-4CA3-8F2C-683F975609E7}" destId="{3CB4AAFB-7D06-4EB8-A7DE-7A5B9F8AAA77}" srcOrd="3" destOrd="0" parTransId="{85061DCE-87A9-4679-BDAF-3ED11223842B}" sibTransId="{15FC0330-4FF9-4019-BDCF-215D8F61DD65}"/>
    <dgm:cxn modelId="{1A8E6C0D-AB11-4C64-B423-AD13EA48460D}" srcId="{3CB4AAFB-7D06-4EB8-A7DE-7A5B9F8AAA77}" destId="{849E580F-6F3F-4FAA-B8FD-8E00706CA3FA}" srcOrd="1" destOrd="0" parTransId="{9D789CFB-1997-4AE2-A27B-E12677E7CA1B}" sibTransId="{2D6A29E4-4B22-4DD2-8DE0-71E993416937}"/>
    <dgm:cxn modelId="{8D753392-2795-4191-A604-B0A1F11D8742}" type="presOf" srcId="{BBBA05DF-F13A-4345-859D-D90D114D8688}" destId="{8BD20E86-46A0-4F97-9E60-5772D8B54B3B}" srcOrd="1" destOrd="0" presId="urn:microsoft.com/office/officeart/2005/8/layout/process4"/>
    <dgm:cxn modelId="{3C6E5EEE-FB53-4665-B359-04F0E6A72067}" type="presOf" srcId="{3CB4AAFB-7D06-4EB8-A7DE-7A5B9F8AAA77}" destId="{A0FDDDA3-F028-4E57-B0FB-86745C2FAD8B}" srcOrd="1" destOrd="0" presId="urn:microsoft.com/office/officeart/2005/8/layout/process4"/>
    <dgm:cxn modelId="{7F7182E3-016A-4287-ADC5-E3F99418E8A9}" type="presOf" srcId="{40C55DED-BF94-4732-AF35-3F5BDEC71831}" destId="{68B01E58-2DF0-4B22-8265-F8CD375F91A4}" srcOrd="0" destOrd="0" presId="urn:microsoft.com/office/officeart/2005/8/layout/process4"/>
    <dgm:cxn modelId="{8119C3A9-49E9-472C-AB94-0C098D2778F0}" srcId="{406C1D95-B5AC-4CA3-8F2C-683F975609E7}" destId="{8E40085A-ADCD-4FEC-BA42-980195C3EFB7}" srcOrd="0" destOrd="0" parTransId="{CC9CEC9C-7733-4055-A79B-148B14BB7E5A}" sibTransId="{F58B3695-E26E-4980-AFBC-481382A835BE}"/>
    <dgm:cxn modelId="{B0B7071F-2AFA-4F7C-8665-D470D56B6CC2}" type="presOf" srcId="{071AA85A-FC9A-42F1-A894-4C789D679F9C}" destId="{2D76436E-DCB6-493F-91CE-40AF1F0169EA}" srcOrd="0" destOrd="0" presId="urn:microsoft.com/office/officeart/2005/8/layout/process4"/>
    <dgm:cxn modelId="{83D01D03-A32C-43E6-B9D6-BCBBB6076DE0}" type="presOf" srcId="{849E580F-6F3F-4FAA-B8FD-8E00706CA3FA}" destId="{33D40E3A-E5C2-4093-8528-97D969504522}" srcOrd="0" destOrd="0" presId="urn:microsoft.com/office/officeart/2005/8/layout/process4"/>
    <dgm:cxn modelId="{EC65EE57-03C4-44C6-9B08-E0A65AE2A2CE}" type="presOf" srcId="{8E40085A-ADCD-4FEC-BA42-980195C3EFB7}" destId="{7D721948-B1ED-4CC4-81A0-D8187DEC8292}" srcOrd="0" destOrd="0" presId="urn:microsoft.com/office/officeart/2005/8/layout/process4"/>
    <dgm:cxn modelId="{3B918A33-4BF2-4B6C-B381-5C371F58F45B}" type="presOf" srcId="{BBBA05DF-F13A-4345-859D-D90D114D8688}" destId="{E3983127-10A1-4897-8854-99A7581D5264}" srcOrd="0" destOrd="0" presId="urn:microsoft.com/office/officeart/2005/8/layout/process4"/>
    <dgm:cxn modelId="{53F8824F-6283-442D-84A3-B21E1C186F67}" type="presOf" srcId="{04AAC29E-6610-4469-B789-F7D0BDD73897}" destId="{85ADB101-3C1B-486C-ADEF-8FAC118457ED}" srcOrd="1" destOrd="0" presId="urn:microsoft.com/office/officeart/2005/8/layout/process4"/>
    <dgm:cxn modelId="{CBF21289-BCA9-41AB-87A1-2BB5435ECAB3}" type="presOf" srcId="{83399A46-9735-45A2-AF60-01DE28822B94}" destId="{E0686BEF-FA72-4D18-9FD6-0EE7C5B0F86A}" srcOrd="0" destOrd="0" presId="urn:microsoft.com/office/officeart/2005/8/layout/process4"/>
    <dgm:cxn modelId="{A2F1CEC9-2D38-4638-8307-0B2F77596A51}" type="presOf" srcId="{406C1D95-B5AC-4CA3-8F2C-683F975609E7}" destId="{718F6F34-80AE-40B8-BC89-0128FD44CC3D}" srcOrd="0" destOrd="0" presId="urn:microsoft.com/office/officeart/2005/8/layout/process4"/>
    <dgm:cxn modelId="{8FED416B-7AEA-46D6-A251-7216B14353AA}" type="presOf" srcId="{8E40085A-ADCD-4FEC-BA42-980195C3EFB7}" destId="{ACEF4E0F-2057-4FFD-B5CD-F61C10573742}" srcOrd="1" destOrd="0" presId="urn:microsoft.com/office/officeart/2005/8/layout/process4"/>
    <dgm:cxn modelId="{D7AFF5C9-162D-481D-AEC0-209368994FA6}" type="presOf" srcId="{1134FCBF-640B-48E6-B6DE-B3CB16A11B5C}" destId="{8370E7D0-51A6-4448-A5DD-29F2083C2C45}" srcOrd="0" destOrd="0" presId="urn:microsoft.com/office/officeart/2005/8/layout/process4"/>
    <dgm:cxn modelId="{1133DA7E-DF32-40DE-A7F8-B5D21B2F5145}" srcId="{406C1D95-B5AC-4CA3-8F2C-683F975609E7}" destId="{04AAC29E-6610-4469-B789-F7D0BDD73897}" srcOrd="1" destOrd="0" parTransId="{65BB2B45-E8DB-46B9-B11A-E7ACD3D2F72C}" sibTransId="{E12D8578-EC7F-42F2-B128-A9DDD827C4D0}"/>
    <dgm:cxn modelId="{8BFCCD9C-ED31-4998-B58E-6424BC9C3FC1}" srcId="{406C1D95-B5AC-4CA3-8F2C-683F975609E7}" destId="{42EBBC90-CBB7-4649-920F-B0188E0E936A}" srcOrd="5" destOrd="0" parTransId="{64827CEC-E234-41D5-BC25-098BE62A8854}" sibTransId="{754FF38C-5B00-4A85-A9A3-8A2776DC4F10}"/>
    <dgm:cxn modelId="{0AB5F30B-0C08-41F5-80D9-2698A5EA4623}" srcId="{8E40085A-ADCD-4FEC-BA42-980195C3EFB7}" destId="{481B29B1-024B-4C0B-8ECE-54AAE83C527E}" srcOrd="0" destOrd="0" parTransId="{053CB775-F54E-4C0E-91A1-D7E6E5CEF426}" sibTransId="{E5119DCF-68D4-4992-B4A2-0CE040D27E26}"/>
    <dgm:cxn modelId="{0AEAA27E-F3C5-47EC-8122-56D45C231639}" srcId="{519B29BC-7186-4664-8459-4AD0CE2FFD92}" destId="{28C86F91-F500-42FD-9A23-7B0F87D464AB}" srcOrd="0" destOrd="0" parTransId="{8C0D52AB-8F53-4D4E-BE29-5AA256DA35BB}" sibTransId="{E31066AE-1512-4C53-ADA3-43C7B8CACF9B}"/>
    <dgm:cxn modelId="{DF02F1FA-03B3-4EE7-867E-EE037F0A0367}" srcId="{8E40085A-ADCD-4FEC-BA42-980195C3EFB7}" destId="{40C55DED-BF94-4732-AF35-3F5BDEC71831}" srcOrd="1" destOrd="0" parTransId="{7399CB5D-8EC5-415D-8A07-2EF6D8C53A10}" sibTransId="{1657D5BE-FD09-47E7-A083-396271CFA5D8}"/>
    <dgm:cxn modelId="{C87EDEDA-D068-42D3-858D-7D6BF7FADF22}" type="presOf" srcId="{481B29B1-024B-4C0B-8ECE-54AAE83C527E}" destId="{6B9BB776-845F-47A8-97B0-64D0DF9EEBFB}" srcOrd="0" destOrd="0" presId="urn:microsoft.com/office/officeart/2005/8/layout/process4"/>
    <dgm:cxn modelId="{F8C09A64-C8F1-4451-A6B3-44480F276854}" type="presOf" srcId="{519B29BC-7186-4664-8459-4AD0CE2FFD92}" destId="{C9FBB4A7-F440-49E7-A40F-94BBAEA07140}" srcOrd="0" destOrd="0" presId="urn:microsoft.com/office/officeart/2005/8/layout/process4"/>
    <dgm:cxn modelId="{7DC9C734-6DDE-44E9-95C6-DBEC671EB064}" type="presOf" srcId="{28C86F91-F500-42FD-9A23-7B0F87D464AB}" destId="{29229184-E5E9-4A5F-85AA-FF50F21E501D}" srcOrd="0" destOrd="0" presId="urn:microsoft.com/office/officeart/2005/8/layout/process4"/>
    <dgm:cxn modelId="{65C2E0D3-D03B-41E7-815F-5F1D3C846BD0}" type="presOf" srcId="{24656BC1-E7B1-4BFE-8DFD-A6ED2804A2B0}" destId="{1698124E-3543-4779-BB8C-32523C5171DF}" srcOrd="0" destOrd="0" presId="urn:microsoft.com/office/officeart/2005/8/layout/process4"/>
    <dgm:cxn modelId="{F6FDE6FB-8813-4089-AF33-C728B6CA85DF}" type="presOf" srcId="{3CB4AAFB-7D06-4EB8-A7DE-7A5B9F8AAA77}" destId="{09FCCA9B-4C70-470C-A7D2-14B5269E74A2}" srcOrd="0" destOrd="0" presId="urn:microsoft.com/office/officeart/2005/8/layout/process4"/>
    <dgm:cxn modelId="{935E816C-0B20-4D67-9B42-5F081A4F2EFF}" type="presOf" srcId="{519B29BC-7186-4664-8459-4AD0CE2FFD92}" destId="{0328D60A-7B8D-473D-94EC-3E9A3F6D0AF7}" srcOrd="1" destOrd="0" presId="urn:microsoft.com/office/officeart/2005/8/layout/process4"/>
    <dgm:cxn modelId="{B4BA74C5-C72D-4F88-9C51-949757608562}" srcId="{406C1D95-B5AC-4CA3-8F2C-683F975609E7}" destId="{519B29BC-7186-4664-8459-4AD0CE2FFD92}" srcOrd="2" destOrd="0" parTransId="{1FB7F140-943C-41B9-812E-B6D92A120947}" sibTransId="{36C4B5AD-CF75-4A4A-8A06-A7D3D9130CC0}"/>
    <dgm:cxn modelId="{0EB38F61-5583-4059-8BCB-27DE903103FE}" srcId="{519B29BC-7186-4664-8459-4AD0CE2FFD92}" destId="{83399A46-9735-45A2-AF60-01DE28822B94}" srcOrd="1" destOrd="0" parTransId="{B7F40124-083E-46B2-AB5E-108F0DD7A130}" sibTransId="{6DAF7C90-A872-464A-9836-A4EEA8CB1AE4}"/>
    <dgm:cxn modelId="{7E70620B-51B8-4EE6-A9F8-10CE32F676C8}" type="presOf" srcId="{AB387DDA-E1D2-4A6F-AE60-FA56B227FDA2}" destId="{6B0F5931-7888-4D91-A360-87187552E726}" srcOrd="0" destOrd="0" presId="urn:microsoft.com/office/officeart/2005/8/layout/process4"/>
    <dgm:cxn modelId="{29174F55-5826-4F83-AFE3-05EDD08FB39E}" type="presOf" srcId="{42EBBC90-CBB7-4649-920F-B0188E0E936A}" destId="{A76E34B5-4C6D-4FAA-A2DA-F23861655E24}" srcOrd="1" destOrd="0" presId="urn:microsoft.com/office/officeart/2005/8/layout/process4"/>
    <dgm:cxn modelId="{A7ED4421-8F23-4778-AB60-0FCBBB3A505E}" srcId="{42EBBC90-CBB7-4649-920F-B0188E0E936A}" destId="{071AA85A-FC9A-42F1-A894-4C789D679F9C}" srcOrd="1" destOrd="0" parTransId="{0960852B-EF70-4CFB-A637-24FE7B121D83}" sibTransId="{3BEE1D36-32E1-42CA-9EB9-534AFC4AB569}"/>
    <dgm:cxn modelId="{6FCEE6C3-4D6C-4514-928A-191E242786EC}" type="presOf" srcId="{BFC7431E-7995-4381-8D6F-B694F08B11FB}" destId="{58F3EEFE-FADF-4803-989D-E1FA00C09A2A}" srcOrd="0" destOrd="0" presId="urn:microsoft.com/office/officeart/2005/8/layout/process4"/>
    <dgm:cxn modelId="{A145DC55-6999-4954-96E2-1645302DF019}" srcId="{3CB4AAFB-7D06-4EB8-A7DE-7A5B9F8AAA77}" destId="{1134FCBF-640B-48E6-B6DE-B3CB16A11B5C}" srcOrd="0" destOrd="0" parTransId="{57087DB6-D518-4CF4-B5B5-D2AB389A668A}" sibTransId="{0E9F5CED-632A-4E9D-9F60-5E648F7913D8}"/>
    <dgm:cxn modelId="{11EE3A9F-01CE-40C3-B36B-B875362FE82F}" type="presOf" srcId="{04AAC29E-6610-4469-B789-F7D0BDD73897}" destId="{4A4BB247-728C-43DC-A73A-D3627BDF1505}" srcOrd="0" destOrd="0" presId="urn:microsoft.com/office/officeart/2005/8/layout/process4"/>
    <dgm:cxn modelId="{1FD8337A-7BCE-4F33-9DC2-F7F8435652FE}" type="presParOf" srcId="{718F6F34-80AE-40B8-BC89-0128FD44CC3D}" destId="{7F3F7FBB-C81F-4272-B8F7-C198DE8A2838}" srcOrd="0" destOrd="0" presId="urn:microsoft.com/office/officeart/2005/8/layout/process4"/>
    <dgm:cxn modelId="{DDFBBCAF-3F3E-45F4-8A5B-C57278D5539C}" type="presParOf" srcId="{7F3F7FBB-C81F-4272-B8F7-C198DE8A2838}" destId="{AE3DEC08-55BC-4F74-90FA-90C509619134}" srcOrd="0" destOrd="0" presId="urn:microsoft.com/office/officeart/2005/8/layout/process4"/>
    <dgm:cxn modelId="{27F18A74-A776-4BFD-8BF0-3BC5EBB7BD0A}" type="presParOf" srcId="{7F3F7FBB-C81F-4272-B8F7-C198DE8A2838}" destId="{A76E34B5-4C6D-4FAA-A2DA-F23861655E24}" srcOrd="1" destOrd="0" presId="urn:microsoft.com/office/officeart/2005/8/layout/process4"/>
    <dgm:cxn modelId="{525492E7-E8BE-4E56-9653-9738710A9BBF}" type="presParOf" srcId="{7F3F7FBB-C81F-4272-B8F7-C198DE8A2838}" destId="{FFD74463-520F-42C3-8750-1C6E3DAD6D4F}" srcOrd="2" destOrd="0" presId="urn:microsoft.com/office/officeart/2005/8/layout/process4"/>
    <dgm:cxn modelId="{4CD23799-0F2B-4A50-B6DB-AB46AD29CCD0}" type="presParOf" srcId="{FFD74463-520F-42C3-8750-1C6E3DAD6D4F}" destId="{1698124E-3543-4779-BB8C-32523C5171DF}" srcOrd="0" destOrd="0" presId="urn:microsoft.com/office/officeart/2005/8/layout/process4"/>
    <dgm:cxn modelId="{D2426FD9-410C-4309-8505-067EABB581AC}" type="presParOf" srcId="{FFD74463-520F-42C3-8750-1C6E3DAD6D4F}" destId="{2D76436E-DCB6-493F-91CE-40AF1F0169EA}" srcOrd="1" destOrd="0" presId="urn:microsoft.com/office/officeart/2005/8/layout/process4"/>
    <dgm:cxn modelId="{37C893EC-36BE-4B8D-B45F-C5D32E67DF76}" type="presParOf" srcId="{718F6F34-80AE-40B8-BC89-0128FD44CC3D}" destId="{52F30485-312F-4836-B806-051C7CC4E9DC}" srcOrd="1" destOrd="0" presId="urn:microsoft.com/office/officeart/2005/8/layout/process4"/>
    <dgm:cxn modelId="{5D352001-4B7D-4F81-A0A6-177708D47B58}" type="presParOf" srcId="{718F6F34-80AE-40B8-BC89-0128FD44CC3D}" destId="{DC9D57CC-FD72-41AE-BF4F-00A4C40AE73D}" srcOrd="2" destOrd="0" presId="urn:microsoft.com/office/officeart/2005/8/layout/process4"/>
    <dgm:cxn modelId="{05347C92-9CFF-4FF3-B6C9-69B66445BA86}" type="presParOf" srcId="{DC9D57CC-FD72-41AE-BF4F-00A4C40AE73D}" destId="{E3983127-10A1-4897-8854-99A7581D5264}" srcOrd="0" destOrd="0" presId="urn:microsoft.com/office/officeart/2005/8/layout/process4"/>
    <dgm:cxn modelId="{1CB2056C-027F-4B58-A296-3C1635222050}" type="presParOf" srcId="{DC9D57CC-FD72-41AE-BF4F-00A4C40AE73D}" destId="{8BD20E86-46A0-4F97-9E60-5772D8B54B3B}" srcOrd="1" destOrd="0" presId="urn:microsoft.com/office/officeart/2005/8/layout/process4"/>
    <dgm:cxn modelId="{56037AEA-66A8-4917-96A2-3BD247EC29C5}" type="presParOf" srcId="{DC9D57CC-FD72-41AE-BF4F-00A4C40AE73D}" destId="{8A5666C0-F383-4D51-9040-4E08254A9ED3}" srcOrd="2" destOrd="0" presId="urn:microsoft.com/office/officeart/2005/8/layout/process4"/>
    <dgm:cxn modelId="{186C8BA9-BA84-4D17-B0CF-FD175ECC10FE}" type="presParOf" srcId="{8A5666C0-F383-4D51-9040-4E08254A9ED3}" destId="{6B0F5931-7888-4D91-A360-87187552E726}" srcOrd="0" destOrd="0" presId="urn:microsoft.com/office/officeart/2005/8/layout/process4"/>
    <dgm:cxn modelId="{A1F17528-DC49-4BAE-B522-0AB233AEDF7E}" type="presParOf" srcId="{718F6F34-80AE-40B8-BC89-0128FD44CC3D}" destId="{E8CFFAD8-0B29-414F-8995-2CEFF7262A1F}" srcOrd="3" destOrd="0" presId="urn:microsoft.com/office/officeart/2005/8/layout/process4"/>
    <dgm:cxn modelId="{F20D3FEF-AF1C-467C-A58F-C220111D256C}" type="presParOf" srcId="{718F6F34-80AE-40B8-BC89-0128FD44CC3D}" destId="{FF7E4924-F731-4D53-A9D0-2AAB15AFF9F1}" srcOrd="4" destOrd="0" presId="urn:microsoft.com/office/officeart/2005/8/layout/process4"/>
    <dgm:cxn modelId="{2D7DD693-449E-4116-A0B9-70178B8FB08B}" type="presParOf" srcId="{FF7E4924-F731-4D53-A9D0-2AAB15AFF9F1}" destId="{09FCCA9B-4C70-470C-A7D2-14B5269E74A2}" srcOrd="0" destOrd="0" presId="urn:microsoft.com/office/officeart/2005/8/layout/process4"/>
    <dgm:cxn modelId="{305269F4-21BD-4E3C-A74D-584D97CCE10A}" type="presParOf" srcId="{FF7E4924-F731-4D53-A9D0-2AAB15AFF9F1}" destId="{A0FDDDA3-F028-4E57-B0FB-86745C2FAD8B}" srcOrd="1" destOrd="0" presId="urn:microsoft.com/office/officeart/2005/8/layout/process4"/>
    <dgm:cxn modelId="{44BF67DE-61AB-4A80-B102-37C01EA3ACA2}" type="presParOf" srcId="{FF7E4924-F731-4D53-A9D0-2AAB15AFF9F1}" destId="{1F7841E8-2447-449B-B592-E9A6E8C8E470}" srcOrd="2" destOrd="0" presId="urn:microsoft.com/office/officeart/2005/8/layout/process4"/>
    <dgm:cxn modelId="{D0361EF5-1F96-4BF4-B38E-EBF2D219A371}" type="presParOf" srcId="{1F7841E8-2447-449B-B592-E9A6E8C8E470}" destId="{8370E7D0-51A6-4448-A5DD-29F2083C2C45}" srcOrd="0" destOrd="0" presId="urn:microsoft.com/office/officeart/2005/8/layout/process4"/>
    <dgm:cxn modelId="{804FC4F8-570C-4F8B-8509-DB308ACA031D}" type="presParOf" srcId="{1F7841E8-2447-449B-B592-E9A6E8C8E470}" destId="{33D40E3A-E5C2-4093-8528-97D969504522}" srcOrd="1" destOrd="0" presId="urn:microsoft.com/office/officeart/2005/8/layout/process4"/>
    <dgm:cxn modelId="{DDF5E08C-0B26-47A0-8B38-29F47F7BF4C2}" type="presParOf" srcId="{718F6F34-80AE-40B8-BC89-0128FD44CC3D}" destId="{3D3C2256-94FB-469E-8C5B-3FEFE8D40B9C}" srcOrd="5" destOrd="0" presId="urn:microsoft.com/office/officeart/2005/8/layout/process4"/>
    <dgm:cxn modelId="{72C64827-40E2-4FD3-B48D-7C5A9A653CCD}" type="presParOf" srcId="{718F6F34-80AE-40B8-BC89-0128FD44CC3D}" destId="{ABA9DD2B-126F-4355-9BF0-D313E4EA471F}" srcOrd="6" destOrd="0" presId="urn:microsoft.com/office/officeart/2005/8/layout/process4"/>
    <dgm:cxn modelId="{063F7F81-10EE-4371-B7D5-EC38E4D077D0}" type="presParOf" srcId="{ABA9DD2B-126F-4355-9BF0-D313E4EA471F}" destId="{C9FBB4A7-F440-49E7-A40F-94BBAEA07140}" srcOrd="0" destOrd="0" presId="urn:microsoft.com/office/officeart/2005/8/layout/process4"/>
    <dgm:cxn modelId="{161EFDAC-B72C-4DAA-A2D2-6BEC4112C069}" type="presParOf" srcId="{ABA9DD2B-126F-4355-9BF0-D313E4EA471F}" destId="{0328D60A-7B8D-473D-94EC-3E9A3F6D0AF7}" srcOrd="1" destOrd="0" presId="urn:microsoft.com/office/officeart/2005/8/layout/process4"/>
    <dgm:cxn modelId="{79D09538-CE39-4808-84BE-8D787D2C16A2}" type="presParOf" srcId="{ABA9DD2B-126F-4355-9BF0-D313E4EA471F}" destId="{81767BE6-581F-40A3-9015-6DE37D9CEE2A}" srcOrd="2" destOrd="0" presId="urn:microsoft.com/office/officeart/2005/8/layout/process4"/>
    <dgm:cxn modelId="{E690F1D3-6862-4358-9AA1-75E7C9A4B004}" type="presParOf" srcId="{81767BE6-581F-40A3-9015-6DE37D9CEE2A}" destId="{29229184-E5E9-4A5F-85AA-FF50F21E501D}" srcOrd="0" destOrd="0" presId="urn:microsoft.com/office/officeart/2005/8/layout/process4"/>
    <dgm:cxn modelId="{6FCF7F55-F888-44AC-A8F3-757D39F462BF}" type="presParOf" srcId="{81767BE6-581F-40A3-9015-6DE37D9CEE2A}" destId="{E0686BEF-FA72-4D18-9FD6-0EE7C5B0F86A}" srcOrd="1" destOrd="0" presId="urn:microsoft.com/office/officeart/2005/8/layout/process4"/>
    <dgm:cxn modelId="{9905E3C8-3310-4111-9C02-EF5A0BA55877}" type="presParOf" srcId="{718F6F34-80AE-40B8-BC89-0128FD44CC3D}" destId="{76AF0E5E-B32E-4CFC-816C-92ACF71EC5A2}" srcOrd="7" destOrd="0" presId="urn:microsoft.com/office/officeart/2005/8/layout/process4"/>
    <dgm:cxn modelId="{AB54A78B-A1AA-4808-BF99-C9EBD2693D46}" type="presParOf" srcId="{718F6F34-80AE-40B8-BC89-0128FD44CC3D}" destId="{991B068A-22C5-4C5A-9F43-5F66D9A165E9}" srcOrd="8" destOrd="0" presId="urn:microsoft.com/office/officeart/2005/8/layout/process4"/>
    <dgm:cxn modelId="{58C0113C-3C7B-437F-B6AF-2C861D0978C1}" type="presParOf" srcId="{991B068A-22C5-4C5A-9F43-5F66D9A165E9}" destId="{4A4BB247-728C-43DC-A73A-D3627BDF1505}" srcOrd="0" destOrd="0" presId="urn:microsoft.com/office/officeart/2005/8/layout/process4"/>
    <dgm:cxn modelId="{96FBE28E-76E2-4BF1-AD88-24CD7702B900}" type="presParOf" srcId="{991B068A-22C5-4C5A-9F43-5F66D9A165E9}" destId="{85ADB101-3C1B-486C-ADEF-8FAC118457ED}" srcOrd="1" destOrd="0" presId="urn:microsoft.com/office/officeart/2005/8/layout/process4"/>
    <dgm:cxn modelId="{4F5A4D6B-5AED-46D0-9554-73BEA7C65084}" type="presParOf" srcId="{991B068A-22C5-4C5A-9F43-5F66D9A165E9}" destId="{4BDD0501-C38E-4247-AC8A-D16DA13A5DB5}" srcOrd="2" destOrd="0" presId="urn:microsoft.com/office/officeart/2005/8/layout/process4"/>
    <dgm:cxn modelId="{B800C92B-A67B-4523-9480-94ACBAB6B9CB}" type="presParOf" srcId="{4BDD0501-C38E-4247-AC8A-D16DA13A5DB5}" destId="{10816FEB-F117-4FD1-B34E-F338C30FBBFA}" srcOrd="0" destOrd="0" presId="urn:microsoft.com/office/officeart/2005/8/layout/process4"/>
    <dgm:cxn modelId="{021410CB-8E39-4422-B8F3-0B09E2730417}" type="presParOf" srcId="{4BDD0501-C38E-4247-AC8A-D16DA13A5DB5}" destId="{58F3EEFE-FADF-4803-989D-E1FA00C09A2A}" srcOrd="1" destOrd="0" presId="urn:microsoft.com/office/officeart/2005/8/layout/process4"/>
    <dgm:cxn modelId="{3C063911-F7CC-4589-AA9A-E9309E068B82}" type="presParOf" srcId="{718F6F34-80AE-40B8-BC89-0128FD44CC3D}" destId="{62D0852F-63E4-4139-8EF3-A3319A15B376}" srcOrd="9" destOrd="0" presId="urn:microsoft.com/office/officeart/2005/8/layout/process4"/>
    <dgm:cxn modelId="{F7D5CB89-C91F-4FED-9328-E2489C64F25D}" type="presParOf" srcId="{718F6F34-80AE-40B8-BC89-0128FD44CC3D}" destId="{B21C7178-A815-437A-8BBF-B3B0F514DB23}" srcOrd="10" destOrd="0" presId="urn:microsoft.com/office/officeart/2005/8/layout/process4"/>
    <dgm:cxn modelId="{8DD4B8EE-CE10-4013-BA04-7EFF49D12979}" type="presParOf" srcId="{B21C7178-A815-437A-8BBF-B3B0F514DB23}" destId="{7D721948-B1ED-4CC4-81A0-D8187DEC8292}" srcOrd="0" destOrd="0" presId="urn:microsoft.com/office/officeart/2005/8/layout/process4"/>
    <dgm:cxn modelId="{BB833BE2-26F0-4976-8601-65DE881AA75F}" type="presParOf" srcId="{B21C7178-A815-437A-8BBF-B3B0F514DB23}" destId="{ACEF4E0F-2057-4FFD-B5CD-F61C10573742}" srcOrd="1" destOrd="0" presId="urn:microsoft.com/office/officeart/2005/8/layout/process4"/>
    <dgm:cxn modelId="{6DD87897-140D-480E-BA92-C04C25EB91F4}" type="presParOf" srcId="{B21C7178-A815-437A-8BBF-B3B0F514DB23}" destId="{87069377-B156-4BFC-9FEA-90A7B37AE4D5}" srcOrd="2" destOrd="0" presId="urn:microsoft.com/office/officeart/2005/8/layout/process4"/>
    <dgm:cxn modelId="{4C3EC8AB-FC15-4732-AA7B-82EFD4109637}" type="presParOf" srcId="{87069377-B156-4BFC-9FEA-90A7B37AE4D5}" destId="{6B9BB776-845F-47A8-97B0-64D0DF9EEBFB}" srcOrd="0" destOrd="0" presId="urn:microsoft.com/office/officeart/2005/8/layout/process4"/>
    <dgm:cxn modelId="{D25393A7-5001-4C06-95D7-F327112F6791}" type="presParOf" srcId="{87069377-B156-4BFC-9FEA-90A7B37AE4D5}" destId="{68B01E58-2DF0-4B22-8265-F8CD375F91A4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98801-D88D-45CE-814A-F0D760172626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E8ABD-D81E-465F-A541-C468A5104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367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98DF7-52B5-4588-88CD-BFBDDACEB9FF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43A3F-A185-4621-8903-518DD6E0A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05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223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677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705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it’s not – Quick fix, set of tools, cost cutter, performance management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679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The natural dialogue of authors is with their publishers, not their Institutional Repository or Library</a:t>
            </a:r>
          </a:p>
          <a:p>
            <a:r>
              <a:rPr lang="en-GB" sz="1200" dirty="0" smtClean="0"/>
              <a:t>Researchers may get support from grants office – how does this relate</a:t>
            </a:r>
            <a:r>
              <a:rPr lang="en-GB" sz="1200" baseline="0" dirty="0" smtClean="0"/>
              <a:t> to our activities?</a:t>
            </a:r>
            <a:endParaRPr lang="en-GB" sz="1200" dirty="0" smtClean="0"/>
          </a:p>
          <a:p>
            <a:r>
              <a:rPr lang="en-GB" sz="1200" dirty="0" smtClean="0"/>
              <a:t>University strongly encourages OA via local deposit but no mandate</a:t>
            </a:r>
          </a:p>
          <a:p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086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346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22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837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Additionally we report to senior managers in a final session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1660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724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6E050-A7E1-4D42-B9D1-63403E599AC7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617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918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High level view of lifecycle, and where the CRIS currently helps… where else?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238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People in the chain know about it and can step in to provide support</a:t>
            </a:r>
          </a:p>
          <a:p>
            <a:r>
              <a:rPr lang="en-GB" dirty="0" smtClean="0"/>
              <a:t>Data can</a:t>
            </a:r>
            <a:r>
              <a:rPr lang="en-GB" baseline="0" dirty="0" smtClean="0"/>
              <a:t> be revisited, with revalidation triggers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238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927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Gradual move to author-driven deposits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238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Support in the right places leading to change of attitudes – ‘it’s actually not that hard’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23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6773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1968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089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3A3F-A185-4621-8903-518DD6E0AAB3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436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9A3C6-942F-477F-A95F-A161A9CBD2A8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prezi.com/jbed7jq1d0ke/?utm_campaign=share&amp;utm_medium=copy&amp;rc=ex0shar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t-andrews.ac.uk/library/services/researchsupport/openaccess/oapolicy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eograph.org.uk/reuse.php?id=4331466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://www.geograph.org.uk/profile/1549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eograph.org.uk/photo/4331466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2.jpeg"/><Relationship Id="rId9" Type="http://schemas.openxmlformats.org/officeDocument/2006/relationships/hyperlink" Target="http://creativecommons.org/licenses/by-sa/2.0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sa/2.0/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://www.geograph.org.uk/reuse.php?id=4331466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eograph.org.uk/profile/15498" TargetMode="External"/><Relationship Id="rId5" Type="http://schemas.openxmlformats.org/officeDocument/2006/relationships/hyperlink" Target="http://www.geograph.org.uk/photo/4331466" TargetMode="External"/><Relationship Id="rId10" Type="http://schemas.openxmlformats.org/officeDocument/2006/relationships/hyperlink" Target="http://www.geograph.org.uk/photo/4928594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penaccess.wp.st-andrews.ac.uk/" TargetMode="Externa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penaccess.jiscinvolve.org/wp/pathfinder-projects/" TargetMode="External"/><Relationship Id="rId4" Type="http://schemas.openxmlformats.org/officeDocument/2006/relationships/hyperlink" Target="http://libraryblogs.is.ed.ac.uk/loch/2014/06/24/welcome-to-the-loch-blog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t-andrews.ac.uk/lean/method/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st-andrews.ac.uk/lean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-andrews.ac.uk/library/services/researchsupport/openaccess/" TargetMode="External"/><Relationship Id="rId5" Type="http://schemas.openxmlformats.org/officeDocument/2006/relationships/hyperlink" Target="http://openaccess.wp.st-andrews.ac.uk/" TargetMode="External"/><Relationship Id="rId4" Type="http://schemas.openxmlformats.org/officeDocument/2006/relationships/hyperlink" Target="http://hdl.handle.net/10023/6430" TargetMode="External"/><Relationship Id="rId9" Type="http://schemas.openxmlformats.org/officeDocument/2006/relationships/hyperlink" Target="mailto:open-access-support@st-andrews.ac.uk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5"/>
            <a:ext cx="9143999" cy="6857308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969580" y="2052722"/>
            <a:ext cx="7409921" cy="3463658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A year </a:t>
            </a:r>
            <a:r>
              <a:rPr lang="en-GB" sz="2800" dirty="0" smtClean="0">
                <a:solidFill>
                  <a:schemeClr val="tx1"/>
                </a:solidFill>
              </a:rPr>
              <a:t>(or 2) in </a:t>
            </a:r>
            <a:r>
              <a:rPr lang="en-GB" sz="2800" dirty="0">
                <a:solidFill>
                  <a:schemeClr val="tx1"/>
                </a:solidFill>
              </a:rPr>
              <a:t>the life of Open Access support: </a:t>
            </a:r>
            <a:r>
              <a:rPr lang="en-GB" sz="2800" dirty="0" smtClean="0">
                <a:solidFill>
                  <a:schemeClr val="tx1"/>
                </a:solidFill>
              </a:rPr>
              <a:t>choosing LEAN and continuous </a:t>
            </a:r>
            <a:r>
              <a:rPr lang="en-GB" sz="2800" dirty="0">
                <a:solidFill>
                  <a:schemeClr val="tx1"/>
                </a:solidFill>
              </a:rPr>
              <a:t>improvement 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Jackie Proven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Repository &amp; Open Access Services Manager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jep10@st-andrews.ac.uk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endParaRPr lang="en-GB" sz="2400" dirty="0"/>
          </a:p>
          <a:p>
            <a:pPr algn="l"/>
            <a:endParaRPr lang="en-US" sz="2400" dirty="0">
              <a:solidFill>
                <a:srgbClr val="00AEEF"/>
              </a:solidFill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Access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098" y="1828800"/>
            <a:ext cx="8068702" cy="4437090"/>
          </a:xfrm>
        </p:spPr>
        <p:txBody>
          <a:bodyPr>
            <a:normAutofit/>
          </a:bodyPr>
          <a:lstStyle/>
          <a:p>
            <a:r>
              <a:rPr lang="en-GB" dirty="0" smtClean="0"/>
              <a:t> </a:t>
            </a:r>
            <a:r>
              <a:rPr lang="en-GB" i="1" dirty="0"/>
              <a:t>“It’s complicated!” </a:t>
            </a:r>
            <a:endParaRPr lang="en-GB" i="1" dirty="0" smtClean="0"/>
          </a:p>
          <a:p>
            <a:endParaRPr lang="en-GB" dirty="0"/>
          </a:p>
          <a:p>
            <a:r>
              <a:rPr lang="en-GB" sz="2400" dirty="0" smtClean="0"/>
              <a:t>Describing </a:t>
            </a:r>
            <a:r>
              <a:rPr lang="en-GB" sz="2400" dirty="0"/>
              <a:t>our work </a:t>
            </a:r>
            <a:r>
              <a:rPr lang="en-GB" sz="2400" dirty="0" smtClean="0"/>
              <a:t>often </a:t>
            </a:r>
            <a:r>
              <a:rPr lang="en-GB" sz="2400" dirty="0"/>
              <a:t>involved drawing </a:t>
            </a:r>
            <a:r>
              <a:rPr lang="en-GB" sz="2400" dirty="0" smtClean="0"/>
              <a:t>complex diagrams </a:t>
            </a:r>
            <a:r>
              <a:rPr lang="en-GB" sz="2400" dirty="0"/>
              <a:t>of the interaction between policies, infrastructure and people.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It </a:t>
            </a:r>
            <a:r>
              <a:rPr lang="en-GB" sz="2400" dirty="0"/>
              <a:t>became clear that we needed a way to navigate this complexity that raised awareness, involved more people across the University, and that would help us solve a few problems.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54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Becoming LEAN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098" y="6265890"/>
            <a:ext cx="8068702" cy="5249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sz="1700" u="sng" dirty="0">
                <a:hlinkClick r:id="rId4"/>
              </a:rPr>
              <a:t>http://prezi.com/jbed7jq1d0ke/?utm_campaign=share&amp;utm_medium=copy&amp;rc=ex0share</a:t>
            </a:r>
            <a:endParaRPr lang="en-GB" sz="1700" dirty="0"/>
          </a:p>
          <a:p>
            <a:endParaRPr lang="en-GB" sz="11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78" t="6650" r="11214" b="3804"/>
          <a:stretch/>
        </p:blipFill>
        <p:spPr>
          <a:xfrm>
            <a:off x="1809946" y="1320415"/>
            <a:ext cx="5524107" cy="51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6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Becoming LEAN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098" y="1828800"/>
            <a:ext cx="8068702" cy="4437090"/>
          </a:xfrm>
        </p:spPr>
        <p:txBody>
          <a:bodyPr>
            <a:normAutofit/>
          </a:bodyPr>
          <a:lstStyle/>
          <a:p>
            <a:r>
              <a:rPr lang="en-GB" dirty="0" smtClean="0"/>
              <a:t>Get the right people in the room</a:t>
            </a:r>
          </a:p>
          <a:p>
            <a:r>
              <a:rPr lang="en-GB" dirty="0" smtClean="0"/>
              <a:t>Scope, plan and take time to learn</a:t>
            </a:r>
          </a:p>
          <a:p>
            <a:r>
              <a:rPr lang="en-GB" dirty="0" smtClean="0"/>
              <a:t>Challenge the status quo</a:t>
            </a:r>
          </a:p>
          <a:p>
            <a:r>
              <a:rPr lang="en-GB" dirty="0" smtClean="0"/>
              <a:t>Build lasting relationships</a:t>
            </a:r>
          </a:p>
          <a:p>
            <a:r>
              <a:rPr lang="en-GB" dirty="0" smtClean="0"/>
              <a:t>Commit to actions in the long term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Continuous improvement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Respect for people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2360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 Andrews OA team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Part of Digital Research, University Library</a:t>
            </a:r>
            <a:endParaRPr lang="en-GB" dirty="0"/>
          </a:p>
          <a:p>
            <a:pPr lvl="1"/>
            <a:r>
              <a:rPr lang="en-GB" dirty="0" smtClean="0"/>
              <a:t>4 </a:t>
            </a:r>
            <a:r>
              <a:rPr lang="en-GB" dirty="0"/>
              <a:t>FTE </a:t>
            </a:r>
            <a:r>
              <a:rPr lang="en-GB" dirty="0" smtClean="0"/>
              <a:t>(incl. 3 fixed-term </a:t>
            </a:r>
            <a:r>
              <a:rPr lang="en-GB" dirty="0"/>
              <a:t>posts funded </a:t>
            </a:r>
            <a:r>
              <a:rPr lang="en-GB" dirty="0" smtClean="0"/>
              <a:t>externally)</a:t>
            </a:r>
            <a:endParaRPr lang="en-GB" dirty="0"/>
          </a:p>
          <a:p>
            <a:r>
              <a:rPr lang="en-GB" sz="2800" dirty="0" smtClean="0"/>
              <a:t>Supporting:</a:t>
            </a:r>
          </a:p>
          <a:p>
            <a:pPr lvl="1"/>
            <a:r>
              <a:rPr lang="en-GB" sz="2400" dirty="0" smtClean="0"/>
              <a:t>External funders’ </a:t>
            </a:r>
            <a:r>
              <a:rPr lang="en-GB" sz="2400" dirty="0"/>
              <a:t>open access </a:t>
            </a:r>
            <a:r>
              <a:rPr lang="en-GB" sz="2400" dirty="0" smtClean="0"/>
              <a:t>mandates and funds</a:t>
            </a:r>
          </a:p>
          <a:p>
            <a:pPr lvl="1"/>
            <a:r>
              <a:rPr lang="en-GB" sz="2400" dirty="0" smtClean="0"/>
              <a:t>Selection </a:t>
            </a:r>
            <a:r>
              <a:rPr lang="en-GB" sz="2400" dirty="0"/>
              <a:t>and management of </a:t>
            </a:r>
            <a:r>
              <a:rPr lang="en-GB" sz="2400" dirty="0" smtClean="0"/>
              <a:t>publisher schemes</a:t>
            </a:r>
          </a:p>
          <a:p>
            <a:pPr lvl="1"/>
            <a:r>
              <a:rPr lang="en-GB" sz="2400" dirty="0" smtClean="0"/>
              <a:t>Payment of Article Processing Charges (APCs)</a:t>
            </a:r>
          </a:p>
          <a:p>
            <a:pPr lvl="1"/>
            <a:r>
              <a:rPr lang="en-GB" sz="2400" dirty="0" smtClean="0"/>
              <a:t>Copyright, licensing and policy advice</a:t>
            </a:r>
          </a:p>
          <a:p>
            <a:pPr lvl="1"/>
            <a:r>
              <a:rPr lang="en-GB" sz="2400" dirty="0" smtClean="0"/>
              <a:t>Deposit of publications in our repository (via Pure)</a:t>
            </a:r>
          </a:p>
          <a:p>
            <a:pPr lvl="1"/>
            <a:r>
              <a:rPr lang="en-GB" sz="2400" dirty="0"/>
              <a:t>Active programme of  advocacy and </a:t>
            </a:r>
            <a:r>
              <a:rPr lang="en-GB" sz="2400" dirty="0" smtClean="0"/>
              <a:t>support</a:t>
            </a:r>
          </a:p>
          <a:p>
            <a:pPr lvl="1"/>
            <a:r>
              <a:rPr lang="en-GB" sz="2400" dirty="0" smtClean="0"/>
              <a:t>OA Journal hosting service</a:t>
            </a:r>
          </a:p>
          <a:p>
            <a:r>
              <a:rPr lang="en-GB" dirty="0" smtClean="0"/>
              <a:t>Working closely with RDM and other initiatives</a:t>
            </a:r>
            <a:endParaRPr lang="en-GB" dirty="0"/>
          </a:p>
          <a:p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364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OA policies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4400" dirty="0" smtClean="0"/>
              <a:t>“</a:t>
            </a:r>
            <a:r>
              <a:rPr lang="en-GB" sz="4400" dirty="0"/>
              <a:t>The University </a:t>
            </a:r>
            <a:r>
              <a:rPr lang="en-GB" sz="4400" b="1" dirty="0"/>
              <a:t>encourages</a:t>
            </a:r>
            <a:r>
              <a:rPr lang="en-GB" sz="4400" dirty="0"/>
              <a:t> its researchers to provide Open Access to published research outputs </a:t>
            </a:r>
            <a:r>
              <a:rPr lang="en-GB" sz="4400" dirty="0" smtClean="0"/>
              <a:t>...”</a:t>
            </a:r>
            <a:endParaRPr lang="en-GB" sz="4400" dirty="0"/>
          </a:p>
          <a:p>
            <a:pPr marL="0" indent="0">
              <a:buNone/>
            </a:pPr>
            <a:r>
              <a:rPr lang="en-GB" dirty="0">
                <a:hlinkClick r:id="rId4"/>
              </a:rPr>
              <a:t>http://www.st-andrews.ac.uk/library/services/researchsupport/openaccess/oapolicy</a:t>
            </a:r>
            <a:r>
              <a:rPr lang="en-GB" dirty="0" smtClean="0">
                <a:hlinkClick r:id="rId4"/>
              </a:rPr>
              <a:t>/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  <a:p>
            <a:pPr lvl="1"/>
            <a:r>
              <a:rPr lang="en-GB" sz="4200" dirty="0"/>
              <a:t>Researchers are free to publish in the venue of their choice</a:t>
            </a:r>
          </a:p>
          <a:p>
            <a:pPr lvl="1"/>
            <a:r>
              <a:rPr lang="en-GB" sz="4200" dirty="0"/>
              <a:t>Preference is for the ‘green’ route</a:t>
            </a:r>
          </a:p>
          <a:p>
            <a:pPr lvl="1"/>
            <a:r>
              <a:rPr lang="en-GB" sz="4200" dirty="0"/>
              <a:t>Also supports ‘gold’ in particular circumstances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sz="4800" dirty="0" smtClean="0"/>
              <a:t>Funder policies</a:t>
            </a:r>
          </a:p>
          <a:p>
            <a:pPr lvl="1"/>
            <a:r>
              <a:rPr lang="en-GB" sz="4400" dirty="0" err="1" smtClean="0"/>
              <a:t>Wellcome</a:t>
            </a:r>
            <a:r>
              <a:rPr lang="en-GB" sz="4400" dirty="0" smtClean="0"/>
              <a:t> Trust… Charities fund</a:t>
            </a:r>
          </a:p>
          <a:p>
            <a:pPr lvl="1"/>
            <a:r>
              <a:rPr lang="en-GB" sz="4400" dirty="0" smtClean="0"/>
              <a:t>RCUK… block grant</a:t>
            </a:r>
          </a:p>
          <a:p>
            <a:pPr lvl="1"/>
            <a:r>
              <a:rPr lang="en-GB" sz="4400" dirty="0" smtClean="0"/>
              <a:t>EU pilots… Horizon 2020 requirements</a:t>
            </a:r>
          </a:p>
          <a:p>
            <a:pPr lvl="1"/>
            <a:r>
              <a:rPr lang="en-GB" sz="4400" dirty="0" smtClean="0"/>
              <a:t>OA for REF!!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56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REF* OA policy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Post-2014 REF Open Access Policy</a:t>
            </a:r>
          </a:p>
          <a:p>
            <a:r>
              <a:rPr lang="en-GB" sz="2400" dirty="0"/>
              <a:t>Policy applies to journal </a:t>
            </a:r>
            <a:r>
              <a:rPr lang="en-GB" sz="2400" b="1" dirty="0"/>
              <a:t>articles and conference proceedings </a:t>
            </a:r>
            <a:r>
              <a:rPr lang="en-GB" sz="2400" dirty="0"/>
              <a:t>with an International Standard Serial Number (ISSN)</a:t>
            </a:r>
          </a:p>
          <a:p>
            <a:r>
              <a:rPr lang="en-GB" sz="2400" dirty="0"/>
              <a:t>To be eligible for REF, final peer-reviewed manuscripts must have been </a:t>
            </a:r>
            <a:r>
              <a:rPr lang="en-GB" sz="2400" b="1" dirty="0"/>
              <a:t>deposited</a:t>
            </a:r>
            <a:r>
              <a:rPr lang="en-GB" sz="2400" dirty="0"/>
              <a:t> in an institutional or subject repository </a:t>
            </a:r>
            <a:r>
              <a:rPr lang="en-GB" sz="2400" u="sng" dirty="0"/>
              <a:t>on acceptance</a:t>
            </a:r>
            <a:r>
              <a:rPr lang="en-GB" sz="2400" dirty="0"/>
              <a:t> for publication</a:t>
            </a:r>
          </a:p>
          <a:p>
            <a:r>
              <a:rPr lang="en-GB" sz="2400" dirty="0"/>
              <a:t>HEFCE understands that not all REF outputs may be able to meet  requirements and so </a:t>
            </a:r>
            <a:r>
              <a:rPr lang="en-GB" sz="2400" b="1" dirty="0"/>
              <a:t>limited exceptions </a:t>
            </a:r>
            <a:r>
              <a:rPr lang="en-GB" sz="2400" dirty="0"/>
              <a:t>will be permitted   </a:t>
            </a:r>
            <a:endParaRPr lang="en-GB" sz="2400" dirty="0" smtClean="0"/>
          </a:p>
          <a:p>
            <a:endParaRPr lang="en-GB" sz="2400" b="1" dirty="0"/>
          </a:p>
          <a:p>
            <a:r>
              <a:rPr lang="en-GB" sz="2000" dirty="0" smtClean="0"/>
              <a:t>*Research Excellence Framework</a:t>
            </a:r>
            <a:endParaRPr lang="en-GB" sz="2000" dirty="0"/>
          </a:p>
        </p:txBody>
      </p:sp>
      <p:pic>
        <p:nvPicPr>
          <p:cNvPr id="6" name="Picture 5" descr="HEFCE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9850" y="5414883"/>
            <a:ext cx="22669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08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</a:t>
            </a:r>
            <a:r>
              <a:rPr lang="en-GB" dirty="0" smtClean="0"/>
              <a:t>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597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How </a:t>
            </a:r>
            <a:r>
              <a:rPr lang="en-GB" dirty="0"/>
              <a:t>do we get to know about new publications so that the support and dialogue can begin?</a:t>
            </a:r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r>
              <a:rPr lang="en-GB" dirty="0"/>
              <a:t>How do </a:t>
            </a:r>
            <a:r>
              <a:rPr lang="en-GB" dirty="0" smtClean="0"/>
              <a:t>authors know where to find help to make informed choices and ensure compliance?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How do we join up research support across the University?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350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Open up channels between </a:t>
            </a:r>
            <a:r>
              <a:rPr lang="en-GB" dirty="0"/>
              <a:t>the researchers’ </a:t>
            </a:r>
            <a:r>
              <a:rPr lang="en-GB" dirty="0" smtClean="0"/>
              <a:t>workflows, OA support workflows, and related support operations across the University</a:t>
            </a:r>
            <a:endParaRPr lang="en-GB" dirty="0"/>
          </a:p>
          <a:p>
            <a:r>
              <a:rPr lang="en-GB" dirty="0" smtClean="0"/>
              <a:t>Change </a:t>
            </a:r>
            <a:r>
              <a:rPr lang="en-GB" dirty="0"/>
              <a:t>the culture and try to integrate this deposit process into the </a:t>
            </a:r>
            <a:r>
              <a:rPr lang="en-GB" dirty="0" smtClean="0"/>
              <a:t>publishing workflow</a:t>
            </a:r>
            <a:endParaRPr lang="en-GB" dirty="0"/>
          </a:p>
          <a:p>
            <a:r>
              <a:rPr lang="en-GB" dirty="0" smtClean="0"/>
              <a:t>Provide support and advice for authors to make it (relatively) easy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_Library_rings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2269" y="5318996"/>
            <a:ext cx="1671731" cy="1538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pic>
        <p:nvPicPr>
          <p:cNvPr id="2050" name="Picture 2" descr="C:\Users\jep10\AppData\Local\Temp\geograph-4331466-by-M-J-Richards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825" y="66675"/>
            <a:ext cx="8931275" cy="669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3825" y="6417766"/>
            <a:ext cx="8931275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hlinkClick r:id="rId6" tooltip="view full size image"/>
              </a:rPr>
              <a:t>Queensferry Crossing - north cable </a:t>
            </a:r>
            <a:r>
              <a:rPr lang="en-GB" sz="1200" dirty="0" smtClean="0">
                <a:hlinkClick r:id="rId6" tooltip="view full size image"/>
              </a:rPr>
              <a:t>tower</a:t>
            </a:r>
            <a:r>
              <a:rPr lang="en-GB" sz="1200" dirty="0" smtClean="0"/>
              <a:t> © </a:t>
            </a:r>
            <a:r>
              <a:rPr lang="en-GB" sz="1200" dirty="0"/>
              <a:t>Copyright </a:t>
            </a:r>
            <a:r>
              <a:rPr lang="en-GB" sz="1200" dirty="0">
                <a:hlinkClick r:id="rId7" tooltip="View profile"/>
              </a:rPr>
              <a:t>M J Richardson</a:t>
            </a:r>
            <a:r>
              <a:rPr lang="en-GB" sz="1200" dirty="0"/>
              <a:t> and licensed for </a:t>
            </a:r>
            <a:r>
              <a:rPr lang="en-GB" sz="1200" dirty="0">
                <a:hlinkClick r:id="rId8"/>
              </a:rPr>
              <a:t>reuse</a:t>
            </a:r>
            <a:r>
              <a:rPr lang="en-GB" sz="1200" dirty="0"/>
              <a:t> under this </a:t>
            </a:r>
            <a:r>
              <a:rPr lang="en-GB" sz="1200" dirty="0">
                <a:hlinkClick r:id="rId9" tooltip="Creative Commons Attribution-Share Alike 2.0 Licence"/>
              </a:rPr>
              <a:t>Creative Commons Licence</a:t>
            </a:r>
            <a:r>
              <a:rPr lang="en-GB" sz="1200" dirty="0"/>
              <a:t>.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9550" y="228600"/>
            <a:ext cx="5457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Building the third Forth bridge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_Library_rings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2269" y="5318996"/>
            <a:ext cx="1671731" cy="1538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37846" y="9697697"/>
            <a:ext cx="8931275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hlinkClick r:id="rId5" tooltip="view full size image"/>
              </a:rPr>
              <a:t>Queensferry Crossing - north cable </a:t>
            </a:r>
            <a:r>
              <a:rPr lang="en-GB" sz="1200" dirty="0" smtClean="0">
                <a:hlinkClick r:id="rId5" tooltip="view full size image"/>
              </a:rPr>
              <a:t>tower</a:t>
            </a:r>
            <a:r>
              <a:rPr lang="en-GB" sz="1200" dirty="0" smtClean="0"/>
              <a:t> © </a:t>
            </a:r>
            <a:r>
              <a:rPr lang="en-GB" sz="1200" dirty="0"/>
              <a:t>Copyright </a:t>
            </a:r>
            <a:r>
              <a:rPr lang="en-GB" sz="1200" dirty="0">
                <a:hlinkClick r:id="rId6" tooltip="View profile"/>
              </a:rPr>
              <a:t>M J Richardson</a:t>
            </a:r>
            <a:r>
              <a:rPr lang="en-GB" sz="1200" dirty="0"/>
              <a:t> and licensed for </a:t>
            </a:r>
            <a:r>
              <a:rPr lang="en-GB" sz="1200" dirty="0">
                <a:hlinkClick r:id="rId7"/>
              </a:rPr>
              <a:t>reuse</a:t>
            </a:r>
            <a:r>
              <a:rPr lang="en-GB" sz="1200" dirty="0"/>
              <a:t> under this </a:t>
            </a:r>
            <a:r>
              <a:rPr lang="en-GB" sz="1200" dirty="0">
                <a:hlinkClick r:id="rId8" tooltip="Creative Commons Attribution-Share Alike 2.0 Licence"/>
              </a:rPr>
              <a:t>Creative Commons Licence</a:t>
            </a:r>
            <a:r>
              <a:rPr lang="en-GB" sz="1200" dirty="0"/>
              <a:t>.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9550" y="228600"/>
            <a:ext cx="5457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Building the third Forth bridge</a:t>
            </a:r>
            <a:endParaRPr lang="en-GB" dirty="0"/>
          </a:p>
        </p:txBody>
      </p:sp>
      <p:pic>
        <p:nvPicPr>
          <p:cNvPr id="1026" name="Picture 2" descr="The Queensferry Crossi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230" y="1089582"/>
            <a:ext cx="6696751" cy="502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3825" y="6417766"/>
            <a:ext cx="8931275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hlinkClick r:id="rId10"/>
              </a:rPr>
              <a:t>Queensferry </a:t>
            </a:r>
            <a:r>
              <a:rPr lang="en-GB" sz="1200" dirty="0" smtClean="0">
                <a:hlinkClick r:id="rId10"/>
              </a:rPr>
              <a:t>Crossing</a:t>
            </a:r>
            <a:r>
              <a:rPr lang="en-GB" sz="1200" dirty="0" smtClean="0"/>
              <a:t> © </a:t>
            </a:r>
            <a:r>
              <a:rPr lang="en-GB" sz="1200" dirty="0"/>
              <a:t>Copyright </a:t>
            </a:r>
            <a:r>
              <a:rPr lang="en-GB" sz="1200" dirty="0">
                <a:hlinkClick r:id="rId6" tooltip="View profile"/>
              </a:rPr>
              <a:t>M J Richardson</a:t>
            </a:r>
            <a:r>
              <a:rPr lang="en-GB" sz="1200" dirty="0"/>
              <a:t> and licensed for </a:t>
            </a:r>
            <a:r>
              <a:rPr lang="en-GB" sz="1200" dirty="0">
                <a:hlinkClick r:id="rId7"/>
              </a:rPr>
              <a:t>reuse</a:t>
            </a:r>
            <a:r>
              <a:rPr lang="en-GB" sz="1200" dirty="0"/>
              <a:t> under this </a:t>
            </a:r>
            <a:r>
              <a:rPr lang="en-GB" sz="1200" dirty="0">
                <a:hlinkClick r:id="rId8" tooltip="Creative Commons Attribution-Share Alike 2.0 Licence"/>
              </a:rPr>
              <a:t>Creative Commons Licence</a:t>
            </a:r>
            <a:r>
              <a:rPr lang="en-GB" sz="1200" dirty="0"/>
              <a:t>.</a:t>
            </a:r>
            <a:endParaRPr lang="en-GB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56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784" y="1600200"/>
            <a:ext cx="8357016" cy="487555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Originally envisaged to cover </a:t>
            </a:r>
            <a:r>
              <a:rPr lang="en-GB" sz="2800" dirty="0"/>
              <a:t>funder </a:t>
            </a:r>
            <a:r>
              <a:rPr lang="en-GB" sz="2800" dirty="0" smtClean="0"/>
              <a:t>mandates and the process of paying/managing APCs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rgbClr val="0070C0"/>
                </a:solidFill>
              </a:rPr>
              <a:t>Key ‘blocker’ - timely invoice payments</a:t>
            </a:r>
          </a:p>
          <a:p>
            <a:r>
              <a:rPr lang="en-GB" sz="2800" dirty="0" smtClean="0"/>
              <a:t>Extended </a:t>
            </a:r>
            <a:r>
              <a:rPr lang="en-GB" sz="2800" dirty="0"/>
              <a:t>to </a:t>
            </a:r>
            <a:r>
              <a:rPr lang="en-GB" sz="2800" dirty="0" smtClean="0"/>
              <a:t>cover REF OA policy and ‘intervention’ earlier in publication lifecycle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rgbClr val="0070C0"/>
                </a:solidFill>
              </a:rPr>
              <a:t>Key problem - knowing about accepted articles</a:t>
            </a:r>
            <a:endParaRPr lang="en-GB" sz="2400" dirty="0">
              <a:solidFill>
                <a:srgbClr val="0070C0"/>
              </a:solidFill>
            </a:endParaRPr>
          </a:p>
          <a:p>
            <a:r>
              <a:rPr lang="en-GB" sz="2800" dirty="0" smtClean="0"/>
              <a:t>Driver to be ready for REF OA compliance in 2016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rgbClr val="0070C0"/>
                </a:solidFill>
              </a:rPr>
              <a:t>Key aim - raise awareness (from a fairly low level)</a:t>
            </a:r>
            <a:endParaRPr lang="en-GB" sz="2400" dirty="0">
              <a:solidFill>
                <a:srgbClr val="0070C0"/>
              </a:solidFill>
            </a:endParaRPr>
          </a:p>
          <a:p>
            <a:endParaRPr lang="en-GB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LEAN plan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902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784" y="1600200"/>
            <a:ext cx="8357016" cy="487555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Energised us and gave focus</a:t>
            </a:r>
          </a:p>
          <a:p>
            <a:r>
              <a:rPr lang="en-GB" sz="2800" dirty="0" smtClean="0"/>
              <a:t>Involved (mostly) the right people</a:t>
            </a:r>
            <a:endParaRPr lang="en-GB" sz="2800" dirty="0"/>
          </a:p>
          <a:p>
            <a:r>
              <a:rPr lang="en-GB" sz="2800" dirty="0" smtClean="0"/>
              <a:t>Developed communications </a:t>
            </a:r>
            <a:r>
              <a:rPr lang="en-GB" sz="2800" dirty="0"/>
              <a:t>strategy for open access</a:t>
            </a:r>
          </a:p>
          <a:p>
            <a:pPr lvl="1"/>
            <a:r>
              <a:rPr lang="en-GB" dirty="0"/>
              <a:t>Simple </a:t>
            </a:r>
            <a:r>
              <a:rPr lang="en-GB" dirty="0" smtClean="0"/>
              <a:t>message(s) at key points</a:t>
            </a:r>
          </a:p>
          <a:p>
            <a:pPr lvl="1"/>
            <a:r>
              <a:rPr lang="en-GB" dirty="0" smtClean="0"/>
              <a:t>New </a:t>
            </a:r>
            <a:r>
              <a:rPr lang="en-GB" dirty="0"/>
              <a:t>web pages</a:t>
            </a:r>
          </a:p>
          <a:p>
            <a:pPr lvl="1"/>
            <a:r>
              <a:rPr lang="en-GB" dirty="0"/>
              <a:t>Clear points of </a:t>
            </a:r>
            <a:r>
              <a:rPr lang="en-GB" dirty="0" smtClean="0"/>
              <a:t>contact</a:t>
            </a:r>
          </a:p>
          <a:p>
            <a:r>
              <a:rPr lang="en-GB" sz="2800" dirty="0" smtClean="0"/>
              <a:t>Using 2014 and 2015 as a learning experience and be ready for the real onset of compliance in 2016</a:t>
            </a:r>
            <a:endParaRPr lang="en-GB" sz="2800" dirty="0"/>
          </a:p>
          <a:p>
            <a:endParaRPr lang="en-GB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LEAN experience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32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784" y="1600200"/>
            <a:ext cx="8357016" cy="487555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800" b="1" dirty="0"/>
              <a:t>SPECIFIC: </a:t>
            </a:r>
            <a:r>
              <a:rPr lang="en-GB" sz="2800" dirty="0"/>
              <a:t>‘Deposit in PURE’ should become part of University research culture by April 2015</a:t>
            </a:r>
          </a:p>
          <a:p>
            <a:pPr marL="0" lvl="0" indent="0">
              <a:buNone/>
            </a:pPr>
            <a:r>
              <a:rPr lang="en-GB" sz="2800" b="1" dirty="0"/>
              <a:t>MEASURABLE: </a:t>
            </a:r>
            <a:r>
              <a:rPr lang="en-GB" sz="2800" dirty="0"/>
              <a:t>Baseline deposit statistics in May 2014, to be reviewed in 6 months</a:t>
            </a:r>
          </a:p>
          <a:p>
            <a:pPr marL="0" lvl="0" indent="0">
              <a:buNone/>
            </a:pPr>
            <a:r>
              <a:rPr lang="en-GB" sz="2800" b="1" dirty="0"/>
              <a:t>ACHIEVABLE: </a:t>
            </a:r>
            <a:r>
              <a:rPr lang="en-GB" sz="2800" dirty="0"/>
              <a:t>Yes - Has to be to prepare for the next REF</a:t>
            </a:r>
          </a:p>
          <a:p>
            <a:pPr marL="0" lvl="0" indent="0">
              <a:buNone/>
            </a:pPr>
            <a:r>
              <a:rPr lang="en-GB" sz="2800" b="1" dirty="0"/>
              <a:t>REALISTIC</a:t>
            </a:r>
            <a:r>
              <a:rPr lang="en-GB" sz="2800" dirty="0"/>
              <a:t>: Incentives to change behaviour are now greater (REF). We have PURE and central support in place </a:t>
            </a:r>
          </a:p>
          <a:p>
            <a:pPr marL="0" lvl="0" indent="0">
              <a:buNone/>
            </a:pPr>
            <a:r>
              <a:rPr lang="en-GB" sz="2800" b="1" dirty="0"/>
              <a:t>TIMESCALE: </a:t>
            </a:r>
            <a:r>
              <a:rPr lang="en-GB" sz="2800" dirty="0"/>
              <a:t>April 2015 (to be well prepared for REF)</a:t>
            </a:r>
          </a:p>
          <a:p>
            <a:endParaRPr lang="en-GB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Scoping our plan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9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784" y="1417638"/>
            <a:ext cx="8357016" cy="5246052"/>
          </a:xfrm>
        </p:spPr>
        <p:txBody>
          <a:bodyPr>
            <a:normAutofit/>
          </a:bodyPr>
          <a:lstStyle/>
          <a:p>
            <a:r>
              <a:rPr lang="en-GB" dirty="0" smtClean="0"/>
              <a:t>Lean facilitator</a:t>
            </a:r>
          </a:p>
          <a:p>
            <a:r>
              <a:rPr lang="en-GB" dirty="0" smtClean="0"/>
              <a:t>OA team members</a:t>
            </a:r>
          </a:p>
          <a:p>
            <a:r>
              <a:rPr lang="en-GB" dirty="0" smtClean="0"/>
              <a:t>Secretary, School of Chemistry</a:t>
            </a:r>
          </a:p>
          <a:p>
            <a:r>
              <a:rPr lang="en-GB" dirty="0" smtClean="0"/>
              <a:t>School Manager, School of Computer Science</a:t>
            </a:r>
          </a:p>
          <a:p>
            <a:r>
              <a:rPr lang="en-GB" dirty="0" smtClean="0"/>
              <a:t>Supervisor, Finance (Accounts Payable)</a:t>
            </a:r>
          </a:p>
          <a:p>
            <a:r>
              <a:rPr lang="en-GB" dirty="0" smtClean="0"/>
              <a:t>School administrator, Biomedical sciences</a:t>
            </a:r>
          </a:p>
          <a:p>
            <a:r>
              <a:rPr lang="en-GB" dirty="0" smtClean="0"/>
              <a:t>Manager, Grants office</a:t>
            </a:r>
          </a:p>
          <a:p>
            <a:r>
              <a:rPr lang="en-GB" dirty="0" smtClean="0"/>
              <a:t>Researcher(s)</a:t>
            </a:r>
            <a:endParaRPr lang="en-GB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Project members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5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784" y="1440498"/>
            <a:ext cx="8357016" cy="517779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Lean facilitator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OA team members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Secretary, School of Chemistry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School Manager, School of Computer Science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Supervisor, Finance (Accounts Payable)</a:t>
            </a:r>
          </a:p>
          <a:p>
            <a:r>
              <a:rPr lang="en-GB" strike="sngStrike" dirty="0" smtClean="0"/>
              <a:t>School administrator, Biomedical sciences</a:t>
            </a:r>
          </a:p>
          <a:p>
            <a:r>
              <a:rPr lang="en-GB" strike="sngStrike" dirty="0" smtClean="0"/>
              <a:t>Manager, Grants office</a:t>
            </a:r>
          </a:p>
          <a:p>
            <a:r>
              <a:rPr lang="en-GB" i="1" dirty="0" smtClean="0"/>
              <a:t>Researcher (update sessions)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People in the room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71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784" y="2166235"/>
            <a:ext cx="8357016" cy="3971675"/>
          </a:xfrm>
        </p:spPr>
        <p:txBody>
          <a:bodyPr>
            <a:normAutofit/>
          </a:bodyPr>
          <a:lstStyle/>
          <a:p>
            <a:r>
              <a:rPr lang="en-GB" i="1" dirty="0" smtClean="0"/>
              <a:t>Would this work in your institution?</a:t>
            </a:r>
          </a:p>
          <a:p>
            <a:endParaRPr lang="en-GB" i="1" dirty="0"/>
          </a:p>
          <a:p>
            <a:r>
              <a:rPr lang="en-GB" i="1" dirty="0" smtClean="0"/>
              <a:t>What do you want to improve?</a:t>
            </a:r>
          </a:p>
          <a:p>
            <a:endParaRPr lang="en-GB" i="1" dirty="0"/>
          </a:p>
          <a:p>
            <a:r>
              <a:rPr lang="en-GB" i="1" dirty="0" smtClean="0"/>
              <a:t>Who would you get in the room?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67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pic>
        <p:nvPicPr>
          <p:cNvPr id="6" name="Picture 3" descr="C:\Users\ja\Documents\UKSG presentation May 2014\IMG_134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424" y="2121696"/>
            <a:ext cx="5041669" cy="378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093" y="1471122"/>
            <a:ext cx="3790457" cy="505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71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846" y="61567"/>
            <a:ext cx="8875059" cy="665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1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396348" y="678170"/>
            <a:ext cx="4352925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Lean exercise: process mapping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877" y="1361488"/>
            <a:ext cx="6923638" cy="54460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21689" y="3815041"/>
            <a:ext cx="2158739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Discovery, networks, sharing…</a:t>
            </a:r>
            <a:endParaRPr lang="en-GB" dirty="0"/>
          </a:p>
        </p:txBody>
      </p:sp>
      <p:sp>
        <p:nvSpPr>
          <p:cNvPr id="11" name="Left-Up Arrow 10"/>
          <p:cNvSpPr/>
          <p:nvPr/>
        </p:nvSpPr>
        <p:spPr>
          <a:xfrm>
            <a:off x="6419654" y="4524545"/>
            <a:ext cx="480767" cy="594210"/>
          </a:xfrm>
          <a:prstGeom prst="leftUp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62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pic>
        <p:nvPicPr>
          <p:cNvPr id="8" name="Content Placeholder 7" descr="R:\OpenAccess\Lean\CaseStudy-reports\Lochproject-OA Interim State-OAteam-041214.t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488" y="1571625"/>
            <a:ext cx="8584813" cy="464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396348" y="678170"/>
            <a:ext cx="4352925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Lean exercise: process mapping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4636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R:\OpenAccess\Lean\CaseStudy-reports\Lochproject-OA Simplified Process Map.ti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779" y="1790700"/>
            <a:ext cx="8153355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238500" y="2228850"/>
            <a:ext cx="1552575" cy="15144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997200" y="3686175"/>
            <a:ext cx="1000125" cy="819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4598212" y="2647950"/>
            <a:ext cx="1000125" cy="819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702300" y="2647950"/>
            <a:ext cx="1000125" cy="819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702425" y="2647950"/>
            <a:ext cx="1000125" cy="819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7686675" y="3686175"/>
            <a:ext cx="1000125" cy="819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4604562" y="1724025"/>
            <a:ext cx="1000125" cy="819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6702425" y="4733925"/>
            <a:ext cx="1000125" cy="819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37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3278" y="46038"/>
            <a:ext cx="5291321" cy="32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2465" y="3299600"/>
            <a:ext cx="4840693" cy="366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387673" y="88307"/>
            <a:ext cx="3565452" cy="33855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1600" dirty="0">
                <a:hlinkClick r:id="rId5"/>
              </a:rPr>
              <a:t>http://openaccess.wp.st-andrews.ac.uk</a:t>
            </a:r>
            <a:r>
              <a:rPr lang="en-GB" sz="1600" dirty="0" smtClean="0">
                <a:hlinkClick r:id="rId5"/>
              </a:rPr>
              <a:t>/</a:t>
            </a: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397608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#OAGP projects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Joint  </a:t>
            </a:r>
            <a:r>
              <a:rPr lang="en-GB" dirty="0"/>
              <a:t>LOCH </a:t>
            </a:r>
            <a:r>
              <a:rPr lang="en-GB" dirty="0" smtClean="0"/>
              <a:t>Pathfinder OAGP project </a:t>
            </a:r>
            <a:r>
              <a:rPr lang="en-GB" dirty="0"/>
              <a:t>with </a:t>
            </a:r>
            <a:r>
              <a:rPr lang="en-GB" dirty="0" smtClean="0"/>
              <a:t>University of Edinburgh </a:t>
            </a:r>
            <a:r>
              <a:rPr lang="en-GB" dirty="0"/>
              <a:t>and Heriot </a:t>
            </a:r>
            <a:r>
              <a:rPr lang="en-GB" dirty="0" smtClean="0"/>
              <a:t>Watt University</a:t>
            </a:r>
            <a:endParaRPr lang="en-GB" dirty="0"/>
          </a:p>
          <a:p>
            <a:pPr marL="0" indent="0">
              <a:buNone/>
            </a:pPr>
            <a:r>
              <a:rPr lang="en-GB" sz="2400" u="sng" dirty="0">
                <a:hlinkClick r:id="rId4"/>
              </a:rPr>
              <a:t>http://</a:t>
            </a:r>
            <a:r>
              <a:rPr lang="en-GB" sz="2200" u="sng" dirty="0">
                <a:hlinkClick r:id="rId4"/>
              </a:rPr>
              <a:t>libraryblogs.is.ed.ac.uk/loch/2014/06/24/welcome-to-the-loch-blog/</a:t>
            </a:r>
            <a:endParaRPr lang="en-GB" sz="2200" u="sng" dirty="0"/>
          </a:p>
          <a:p>
            <a:pPr marL="0" indent="0">
              <a:buNone/>
            </a:pPr>
            <a:r>
              <a:rPr lang="en-GB" sz="2400" u="sng" dirty="0">
                <a:hlinkClick r:id="rId5"/>
              </a:rPr>
              <a:t>http://openaccess.jiscinvolve.org/wp/pathfinder-projects/</a:t>
            </a:r>
            <a:endParaRPr lang="en-GB" sz="2400" u="sng" dirty="0"/>
          </a:p>
          <a:p>
            <a:r>
              <a:rPr lang="en-GB" dirty="0"/>
              <a:t>Community of </a:t>
            </a:r>
            <a:r>
              <a:rPr lang="en-GB" dirty="0" smtClean="0"/>
              <a:t>practice</a:t>
            </a:r>
          </a:p>
          <a:p>
            <a:r>
              <a:rPr lang="en-GB" dirty="0" smtClean="0"/>
              <a:t>History of collaboration</a:t>
            </a:r>
          </a:p>
          <a:p>
            <a:r>
              <a:rPr lang="en-GB" dirty="0" smtClean="0"/>
              <a:t>Synergies with LEAN</a:t>
            </a:r>
            <a:endParaRPr lang="en-GB" dirty="0"/>
          </a:p>
          <a:p>
            <a:r>
              <a:rPr lang="en-GB" dirty="0" smtClean="0"/>
              <a:t>‘Mini pathfinder’ </a:t>
            </a:r>
            <a:r>
              <a:rPr lang="en-GB" dirty="0"/>
              <a:t>pilot projects with </a:t>
            </a:r>
            <a:r>
              <a:rPr lang="en-GB" dirty="0" smtClean="0"/>
              <a:t>academic schools </a:t>
            </a:r>
            <a:r>
              <a:rPr lang="en-GB" dirty="0"/>
              <a:t>to </a:t>
            </a:r>
            <a:r>
              <a:rPr lang="en-GB" dirty="0" smtClean="0"/>
              <a:t>develop efficiencies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61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‘Mini pathfinders’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Initial meeting with key staff</a:t>
            </a:r>
          </a:p>
          <a:p>
            <a:r>
              <a:rPr lang="en-GB" dirty="0" smtClean="0"/>
              <a:t>Have a set of questions and discussion points ready, relevant to their discipline</a:t>
            </a:r>
          </a:p>
          <a:p>
            <a:r>
              <a:rPr lang="en-GB" dirty="0" smtClean="0"/>
              <a:t>Ask how </a:t>
            </a:r>
            <a:r>
              <a:rPr lang="en-GB" u="sng" dirty="0" smtClean="0"/>
              <a:t>they</a:t>
            </a:r>
            <a:r>
              <a:rPr lang="en-GB" dirty="0" smtClean="0"/>
              <a:t> think they can achieve OA compliance</a:t>
            </a:r>
          </a:p>
          <a:p>
            <a:r>
              <a:rPr lang="en-GB" dirty="0" smtClean="0"/>
              <a:t>Seed ideas for partnerships and joint working</a:t>
            </a:r>
          </a:p>
          <a:p>
            <a:r>
              <a:rPr lang="en-GB" dirty="0" smtClean="0"/>
              <a:t>Listen!</a:t>
            </a:r>
          </a:p>
        </p:txBody>
      </p:sp>
    </p:spTree>
    <p:extLst>
      <p:ext uri="{BB962C8B-B14F-4D97-AF65-F5344CB8AC3E}">
        <p14:creationId xmlns:p14="http://schemas.microsoft.com/office/powerpoint/2010/main" val="24867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071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899185298"/>
              </p:ext>
            </p:extLst>
          </p:nvPr>
        </p:nvGraphicFramePr>
        <p:xfrm>
          <a:off x="738767" y="1477875"/>
          <a:ext cx="7668090" cy="4852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Down Arrow 5"/>
          <p:cNvSpPr/>
          <p:nvPr/>
        </p:nvSpPr>
        <p:spPr>
          <a:xfrm>
            <a:off x="7715250" y="2054068"/>
            <a:ext cx="209550" cy="20193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413272" y="6462554"/>
            <a:ext cx="241300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Advice on data management</a:t>
            </a:r>
            <a:endParaRPr lang="en-GB" sz="1400" dirty="0"/>
          </a:p>
        </p:txBody>
      </p:sp>
      <p:sp>
        <p:nvSpPr>
          <p:cNvPr id="19" name="Curved Right Arrow 18"/>
          <p:cNvSpPr/>
          <p:nvPr/>
        </p:nvSpPr>
        <p:spPr>
          <a:xfrm>
            <a:off x="1974850" y="6330792"/>
            <a:ext cx="361950" cy="346076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School of Chemistry pathfinder:</a:t>
            </a:r>
            <a:br>
              <a:rPr lang="en-GB" sz="2800" dirty="0" smtClean="0"/>
            </a:br>
            <a:r>
              <a:rPr lang="en-GB" sz="2800" dirty="0" smtClean="0"/>
              <a:t>Local mediation</a:t>
            </a:r>
            <a:endParaRPr lang="en-GB" sz="2800" dirty="0"/>
          </a:p>
        </p:txBody>
      </p:sp>
      <p:sp>
        <p:nvSpPr>
          <p:cNvPr id="12" name="Bent Arrow 11"/>
          <p:cNvSpPr/>
          <p:nvPr/>
        </p:nvSpPr>
        <p:spPr>
          <a:xfrm rot="16200000">
            <a:off x="-158330" y="3757988"/>
            <a:ext cx="2755061" cy="555814"/>
          </a:xfrm>
          <a:prstGeom prst="bentArrow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9568" y="3490094"/>
            <a:ext cx="1259759" cy="27699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Link grants / data</a:t>
            </a:r>
            <a:endParaRPr lang="en-GB" sz="12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7843401" y="6156178"/>
            <a:ext cx="881635" cy="581006"/>
            <a:chOff x="4685447" y="5819621"/>
            <a:chExt cx="881635" cy="581006"/>
          </a:xfrm>
        </p:grpSpPr>
        <p:grpSp>
          <p:nvGrpSpPr>
            <p:cNvPr id="15" name="Group 14"/>
            <p:cNvGrpSpPr/>
            <p:nvPr/>
          </p:nvGrpSpPr>
          <p:grpSpPr>
            <a:xfrm>
              <a:off x="4685447" y="6051176"/>
              <a:ext cx="881635" cy="349451"/>
              <a:chOff x="7165624" y="1553968"/>
              <a:chExt cx="2419891" cy="1325286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7165624" y="1553968"/>
                <a:ext cx="2419891" cy="1325286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hueOff val="0"/>
                  <a:satOff val="0"/>
                  <a:lumOff val="0"/>
                  <a:alpha val="4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Rounded Rectangle 4"/>
              <p:cNvSpPr/>
              <p:nvPr/>
            </p:nvSpPr>
            <p:spPr>
              <a:xfrm>
                <a:off x="7204441" y="1592784"/>
                <a:ext cx="2342260" cy="1247653"/>
              </a:xfrm>
              <a:prstGeom prst="rect">
                <a:avLst/>
              </a:prstGeom>
              <a:solidFill>
                <a:srgbClr val="FFCC66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1000" kern="1200" dirty="0">
                    <a:solidFill>
                      <a:schemeClr val="tx1"/>
                    </a:solidFill>
                  </a:rPr>
                  <a:t>Gold OA required?</a:t>
                </a:r>
              </a:p>
            </p:txBody>
          </p:sp>
        </p:grpSp>
        <p:sp>
          <p:nvSpPr>
            <p:cNvPr id="16" name="Bent Arrow 15"/>
            <p:cNvSpPr/>
            <p:nvPr/>
          </p:nvSpPr>
          <p:spPr>
            <a:xfrm rot="5400000">
              <a:off x="4849905" y="5818094"/>
              <a:ext cx="228430" cy="231483"/>
            </a:xfrm>
            <a:prstGeom prst="bentArrow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19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818" y="1713614"/>
            <a:ext cx="7498726" cy="497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School of Computer Science: </a:t>
            </a:r>
            <a:br>
              <a:rPr lang="en-GB" sz="2800" dirty="0" smtClean="0"/>
            </a:br>
            <a:r>
              <a:rPr lang="en-GB" sz="2800" dirty="0" smtClean="0"/>
              <a:t>Minimum metadata checklist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1160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0482"/>
          </a:xfrm>
        </p:spPr>
        <p:txBody>
          <a:bodyPr>
            <a:normAutofit/>
          </a:bodyPr>
          <a:lstStyle/>
          <a:p>
            <a:r>
              <a:rPr lang="en-GB" dirty="0" smtClean="0"/>
              <a:t>Requests </a:t>
            </a:r>
            <a:r>
              <a:rPr lang="en-GB" dirty="0"/>
              <a:t>for </a:t>
            </a:r>
            <a:r>
              <a:rPr lang="en-GB" dirty="0" smtClean="0"/>
              <a:t>advocacy sessions</a:t>
            </a:r>
            <a:endParaRPr lang="en-GB" dirty="0"/>
          </a:p>
          <a:p>
            <a:r>
              <a:rPr lang="en-GB" dirty="0"/>
              <a:t>Increase in </a:t>
            </a:r>
            <a:r>
              <a:rPr lang="en-GB" dirty="0" smtClean="0"/>
              <a:t>enquiries</a:t>
            </a:r>
          </a:p>
          <a:p>
            <a:r>
              <a:rPr lang="en-GB" dirty="0" smtClean="0"/>
              <a:t>Closer </a:t>
            </a:r>
            <a:r>
              <a:rPr lang="en-GB" dirty="0"/>
              <a:t>contact with School administrators </a:t>
            </a:r>
          </a:p>
          <a:p>
            <a:r>
              <a:rPr lang="en-GB" dirty="0" smtClean="0"/>
              <a:t>Upskilling in fine detail of REF OA policy</a:t>
            </a:r>
          </a:p>
          <a:p>
            <a:r>
              <a:rPr lang="en-GB" dirty="0" smtClean="0"/>
              <a:t>Understanding disciplinary needs and approaches</a:t>
            </a:r>
            <a:endParaRPr lang="en-GB" dirty="0"/>
          </a:p>
          <a:p>
            <a:r>
              <a:rPr lang="en-GB" dirty="0" smtClean="0"/>
              <a:t>Increase </a:t>
            </a:r>
            <a:r>
              <a:rPr lang="en-GB" dirty="0"/>
              <a:t>in </a:t>
            </a:r>
            <a:r>
              <a:rPr lang="en-GB" dirty="0" smtClean="0"/>
              <a:t>content and compliance</a:t>
            </a:r>
          </a:p>
          <a:p>
            <a:r>
              <a:rPr lang="en-GB" dirty="0" smtClean="0"/>
              <a:t>Agreed APC processes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27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9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7925"/>
            <a:ext cx="2133600" cy="365125"/>
          </a:xfrm>
        </p:spPr>
        <p:txBody>
          <a:bodyPr/>
          <a:lstStyle/>
          <a:p>
            <a:r>
              <a:rPr lang="en-GB" dirty="0" smtClean="0"/>
              <a:t>Jackie Proven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946942" y="2270125"/>
            <a:ext cx="7301707" cy="3111500"/>
            <a:chOff x="975518" y="1908175"/>
            <a:chExt cx="7050088" cy="262076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518" y="1908175"/>
              <a:ext cx="7050088" cy="2620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876549" y="1911350"/>
              <a:ext cx="324802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Pure deposits validated </a:t>
              </a:r>
              <a:r>
                <a:rPr lang="en-GB" dirty="0" smtClean="0"/>
                <a:t>2014/15</a:t>
              </a:r>
              <a:endParaRPr lang="en-GB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Changing profile of deposits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0345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457200" y="1095903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Changing culture through pathfinder</a:t>
            </a:r>
            <a:endParaRPr lang="en-GB" sz="2400" dirty="0"/>
          </a:p>
        </p:txBody>
      </p:sp>
      <p:pic>
        <p:nvPicPr>
          <p:cNvPr id="12" name="tabl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68" y="1771061"/>
            <a:ext cx="5976664" cy="2590800"/>
          </a:xfrm>
          <a:prstGeom prst="rect">
            <a:avLst/>
          </a:prstGeom>
        </p:spPr>
      </p:pic>
      <p:pic>
        <p:nvPicPr>
          <p:cNvPr id="14" name="tabl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67" y="1777593"/>
            <a:ext cx="5976664" cy="25908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509922" y="4374925"/>
            <a:ext cx="3985146" cy="2355425"/>
            <a:chOff x="5078335" y="2061326"/>
            <a:chExt cx="4029805" cy="275563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78335" y="2061326"/>
              <a:ext cx="4029805" cy="275563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818092" y="3937736"/>
              <a:ext cx="4392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 smtClean="0"/>
                <a:t>29%</a:t>
              </a:r>
              <a:endParaRPr lang="en-GB" sz="9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07757" y="3571457"/>
              <a:ext cx="4392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 smtClean="0"/>
                <a:t>55%</a:t>
              </a:r>
              <a:endParaRPr lang="en-GB" sz="9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93104" y="3052483"/>
              <a:ext cx="4392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 smtClean="0"/>
                <a:t>88%</a:t>
              </a:r>
              <a:endParaRPr lang="en-GB" sz="9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467165" y="3724834"/>
              <a:ext cx="4392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 smtClean="0"/>
                <a:t>91%</a:t>
              </a:r>
              <a:endParaRPr lang="en-GB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387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0482"/>
          </a:xfrm>
        </p:spPr>
        <p:txBody>
          <a:bodyPr>
            <a:normAutofit/>
          </a:bodyPr>
          <a:lstStyle/>
          <a:p>
            <a:r>
              <a:rPr lang="en-GB" dirty="0"/>
              <a:t>Continuous improvement</a:t>
            </a:r>
            <a:r>
              <a:rPr lang="en-GB" dirty="0" smtClean="0"/>
              <a:t>…</a:t>
            </a:r>
          </a:p>
          <a:p>
            <a:pPr lvl="1"/>
            <a:r>
              <a:rPr lang="en-GB" dirty="0" smtClean="0"/>
              <a:t>Tailoring training </a:t>
            </a:r>
            <a:r>
              <a:rPr lang="en-GB" dirty="0"/>
              <a:t>sessions</a:t>
            </a:r>
          </a:p>
          <a:p>
            <a:pPr lvl="1"/>
            <a:r>
              <a:rPr lang="en-GB" dirty="0" smtClean="0"/>
              <a:t>Managing queries </a:t>
            </a:r>
            <a:r>
              <a:rPr lang="en-GB" sz="2000" dirty="0" smtClean="0"/>
              <a:t>[Shared experience with Glasgow, E2EOA]</a:t>
            </a:r>
            <a:endParaRPr lang="en-GB" sz="2000" dirty="0"/>
          </a:p>
          <a:p>
            <a:pPr lvl="1"/>
            <a:r>
              <a:rPr lang="en-GB" dirty="0"/>
              <a:t>Locally mediated deposit and new OA ‘champions’</a:t>
            </a:r>
          </a:p>
          <a:p>
            <a:pPr lvl="1"/>
            <a:r>
              <a:rPr lang="en-GB" dirty="0" smtClean="0"/>
              <a:t>Guides on deposit and FAQ on REF OA policy</a:t>
            </a:r>
          </a:p>
          <a:p>
            <a:pPr lvl="1"/>
            <a:r>
              <a:rPr lang="en-GB" dirty="0" smtClean="0"/>
              <a:t>Learning </a:t>
            </a:r>
            <a:r>
              <a:rPr lang="en-GB" dirty="0"/>
              <a:t>what motivates authors to buy in </a:t>
            </a:r>
            <a:r>
              <a:rPr lang="en-GB" dirty="0" smtClean="0"/>
              <a:t>to OA</a:t>
            </a:r>
          </a:p>
          <a:p>
            <a:pPr lvl="1"/>
            <a:r>
              <a:rPr lang="en-GB" dirty="0" smtClean="0"/>
              <a:t>Reporting </a:t>
            </a:r>
            <a:r>
              <a:rPr lang="en-GB" dirty="0"/>
              <a:t>good stats on usage</a:t>
            </a:r>
          </a:p>
          <a:p>
            <a:pPr lvl="1"/>
            <a:r>
              <a:rPr lang="en-GB" dirty="0" smtClean="0"/>
              <a:t>Revising APC payment processes… </a:t>
            </a:r>
            <a:r>
              <a:rPr lang="en-GB" sz="2000" dirty="0" smtClean="0"/>
              <a:t>[APC survey, UCL]</a:t>
            </a:r>
          </a:p>
          <a:p>
            <a:pPr lvl="1"/>
            <a:r>
              <a:rPr lang="en-GB" dirty="0"/>
              <a:t>Reviewing our workflows… </a:t>
            </a:r>
            <a:r>
              <a:rPr lang="en-GB" sz="2000" dirty="0"/>
              <a:t>[Insights from </a:t>
            </a:r>
            <a:r>
              <a:rPr lang="en-GB" sz="2000" dirty="0" smtClean="0"/>
              <a:t>Lancaster, E2EOA]</a:t>
            </a:r>
            <a:endParaRPr lang="en-GB" sz="2000" dirty="0"/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075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497" y="1861961"/>
            <a:ext cx="6811677" cy="4865484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457200" y="1095903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New </a:t>
            </a:r>
            <a:r>
              <a:rPr lang="en-GB" sz="2400" dirty="0" smtClean="0"/>
              <a:t>workflows </a:t>
            </a:r>
            <a:r>
              <a:rPr lang="en-GB" sz="2400" dirty="0"/>
              <a:t>to enable Open Research</a:t>
            </a:r>
          </a:p>
        </p:txBody>
      </p:sp>
    </p:spTree>
    <p:extLst>
      <p:ext uri="{BB962C8B-B14F-4D97-AF65-F5344CB8AC3E}">
        <p14:creationId xmlns:p14="http://schemas.microsoft.com/office/powerpoint/2010/main" val="40851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0482"/>
          </a:xfrm>
        </p:spPr>
        <p:txBody>
          <a:bodyPr>
            <a:normAutofit/>
          </a:bodyPr>
          <a:lstStyle/>
          <a:p>
            <a:r>
              <a:rPr lang="en-GB" dirty="0" smtClean="0"/>
              <a:t>Reflections…</a:t>
            </a:r>
          </a:p>
          <a:p>
            <a:pPr lvl="1"/>
            <a:r>
              <a:rPr lang="en-GB" dirty="0" smtClean="0"/>
              <a:t>Not everyone will be on board</a:t>
            </a:r>
          </a:p>
          <a:p>
            <a:pPr lvl="1"/>
            <a:r>
              <a:rPr lang="en-GB" dirty="0" smtClean="0"/>
              <a:t>Your list of actions might be VERY long</a:t>
            </a:r>
          </a:p>
          <a:p>
            <a:pPr lvl="1"/>
            <a:r>
              <a:rPr lang="en-GB" dirty="0" smtClean="0"/>
              <a:t>Not everything goes to plan</a:t>
            </a:r>
          </a:p>
          <a:p>
            <a:pPr lvl="1"/>
            <a:r>
              <a:rPr lang="en-GB" dirty="0" smtClean="0"/>
              <a:t>Be prepared to revise and revisit your solutions</a:t>
            </a:r>
          </a:p>
          <a:p>
            <a:pPr lvl="1"/>
            <a:r>
              <a:rPr lang="en-GB" dirty="0" smtClean="0"/>
              <a:t>PEOPLE are absolutely key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4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References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5610"/>
          </a:xfrm>
        </p:spPr>
        <p:txBody>
          <a:bodyPr>
            <a:normAutofit fontScale="85000" lnSpcReduction="20000"/>
          </a:bodyPr>
          <a:lstStyle/>
          <a:p>
            <a:pPr marL="0" lvl="0" indent="0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</a:rPr>
              <a:t>LEAN case study: 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  <a:hlinkClick r:id="rId4"/>
              </a:rPr>
              <a:t>http://hdl.handle.net/10023/6430</a:t>
            </a:r>
            <a:endParaRPr lang="en-GB" sz="2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lvl="0" indent="0" defTabSz="914400" eaLnBrk="0" fontAlgn="base" hangingPunct="0">
              <a:spcAft>
                <a:spcPct val="0"/>
              </a:spcAft>
              <a:buNone/>
            </a:pPr>
            <a:endParaRPr lang="en-GB" sz="26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lvl="0" indent="0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</a:rPr>
              <a:t>Open 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</a:rPr>
              <a:t>ccess ‘essentials’ web pages</a:t>
            </a:r>
          </a:p>
          <a:p>
            <a:pPr marL="0" lvl="0" indent="0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  <a:hlinkClick r:id="rId5"/>
              </a:rPr>
              <a:t>http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  <a:hlinkClick r:id="rId5"/>
              </a:rPr>
              <a:t>://openaccess.wp.st-andrews.ac.uk/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0" lvl="0" indent="0" defTabSz="914400" eaLnBrk="0" fontAlgn="base" hangingPunct="0">
              <a:spcAft>
                <a:spcPct val="0"/>
              </a:spcAft>
              <a:buNone/>
            </a:pPr>
            <a:endParaRPr lang="en-GB" sz="26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lvl="0" indent="0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</a:rPr>
              <a:t>Library OA support web 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</a:rPr>
              <a:t>pages</a:t>
            </a:r>
            <a:endParaRPr lang="en-GB" sz="2600" kern="0" dirty="0">
              <a:solidFill>
                <a:srgbClr val="000000"/>
              </a:solidFill>
              <a:latin typeface="Arial"/>
              <a:cs typeface="Arial"/>
              <a:hlinkClick r:id="rId6"/>
            </a:endParaRPr>
          </a:p>
          <a:p>
            <a:pPr marL="0" lvl="0" indent="0" defTabSz="914400" eaLnBrk="0" fontAlgn="base" hangingPunct="0">
              <a:spcAft>
                <a:spcPct val="0"/>
              </a:spcAft>
              <a:buNone/>
            </a:pPr>
            <a:r>
              <a:rPr lang="en-GB" sz="2100" kern="0" dirty="0">
                <a:solidFill>
                  <a:srgbClr val="000000"/>
                </a:solidFill>
                <a:latin typeface="Arial"/>
                <a:cs typeface="Arial"/>
                <a:hlinkClick r:id="rId6"/>
              </a:rPr>
              <a:t>http://www.st-andrews.ac.uk/library/services/researchsupport/openaccess/</a:t>
            </a:r>
            <a:endParaRPr lang="en-GB" sz="21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82059" lvl="0" indent="-382059" defTabSz="914400" eaLnBrk="0" fontAlgn="base" hangingPunct="0">
              <a:spcAft>
                <a:spcPct val="0"/>
              </a:spcAft>
              <a:buNone/>
            </a:pPr>
            <a:endParaRPr lang="en-GB" sz="26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82059" lvl="0" indent="-382059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</a:rPr>
              <a:t>LEAN 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</a:rPr>
              <a:t>in University of St Andrews </a:t>
            </a:r>
            <a:endParaRPr lang="en-GB" sz="26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82059" lvl="0" indent="-382059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  <a:hlinkClick r:id="rId7"/>
              </a:rPr>
              <a:t>http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  <a:hlinkClick r:id="rId7"/>
              </a:rPr>
              <a:t>://www.st-andrews.ac.uk/lean</a:t>
            </a: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  <a:hlinkClick r:id="rId7"/>
              </a:rPr>
              <a:t>/</a:t>
            </a: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382059" lvl="0" indent="-382059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  <a:hlinkClick r:id="rId8"/>
              </a:rPr>
              <a:t>http://www.st-andrews.ac.uk/lean/method</a:t>
            </a: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  <a:hlinkClick r:id="rId8"/>
              </a:rPr>
              <a:t>/</a:t>
            </a:r>
            <a:r>
              <a:rPr lang="en-GB" sz="2600" kern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GB" sz="2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82059" lvl="0" indent="-382059" defTabSz="914400" eaLnBrk="0" fontAlgn="base" hangingPunct="0">
              <a:spcAft>
                <a:spcPct val="0"/>
              </a:spcAft>
              <a:buNone/>
            </a:pPr>
            <a:endParaRPr lang="en-GB" sz="26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82059" lvl="0" indent="-382059" defTabSz="914400" eaLnBrk="0" fontAlgn="base" hangingPunct="0">
              <a:spcAft>
                <a:spcPct val="0"/>
              </a:spcAft>
              <a:buNone/>
            </a:pPr>
            <a:endParaRPr lang="en-GB" sz="2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82059" lvl="0" indent="-382059" defTabSz="914400" eaLnBrk="0" fontAlgn="base" hangingPunct="0">
              <a:spcAft>
                <a:spcPct val="0"/>
              </a:spcAft>
              <a:buNone/>
            </a:pP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</a:rPr>
              <a:t>Email:  </a:t>
            </a:r>
            <a:r>
              <a:rPr lang="en-GB" sz="2600" kern="0" dirty="0">
                <a:solidFill>
                  <a:srgbClr val="000000"/>
                </a:solidFill>
                <a:latin typeface="Arial"/>
                <a:cs typeface="Arial"/>
                <a:hlinkClick r:id="rId9"/>
              </a:rPr>
              <a:t>open-access-support@st-andrews.ac.uk</a:t>
            </a:r>
            <a:endParaRPr lang="en-GB" sz="2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07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 to you…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What are the key stages of your OA workflow?</a:t>
            </a:r>
          </a:p>
          <a:p>
            <a:endParaRPr lang="en-GB" i="1" dirty="0"/>
          </a:p>
          <a:p>
            <a:r>
              <a:rPr lang="en-GB" i="1" dirty="0" smtClean="0"/>
              <a:t>Is there a shared understanding of this workflow in your team / across your institution?</a:t>
            </a:r>
          </a:p>
          <a:p>
            <a:endParaRPr lang="en-GB" i="1" dirty="0"/>
          </a:p>
          <a:p>
            <a:r>
              <a:rPr lang="en-GB" i="1" dirty="0" smtClean="0"/>
              <a:t>Can you visualize your ‘ideal state’?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3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1431</Words>
  <Application>Microsoft Office PowerPoint</Application>
  <PresentationFormat>On-screen Show (4:3)</PresentationFormat>
  <Paragraphs>255</Paragraphs>
  <Slides>35</Slides>
  <Notes>34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Palatino</vt:lpstr>
      <vt:lpstr>Wingdings</vt:lpstr>
      <vt:lpstr>Office Theme</vt:lpstr>
      <vt:lpstr>PowerPoint Presentation</vt:lpstr>
      <vt:lpstr>Open Access support</vt:lpstr>
      <vt:lpstr>Becoming LEAN</vt:lpstr>
      <vt:lpstr>Becoming LEAN</vt:lpstr>
      <vt:lpstr>St Andrews OA team</vt:lpstr>
      <vt:lpstr>OA policies</vt:lpstr>
      <vt:lpstr>REF* OA policy</vt:lpstr>
      <vt:lpstr>Challenges</vt:lpstr>
      <vt:lpstr>Goals</vt:lpstr>
      <vt:lpstr>PowerPoint Presentation</vt:lpstr>
      <vt:lpstr>PowerPoint Presentation</vt:lpstr>
      <vt:lpstr>LEAN plan</vt:lpstr>
      <vt:lpstr>LEAN experience</vt:lpstr>
      <vt:lpstr>Scoping our plan</vt:lpstr>
      <vt:lpstr>Project members</vt:lpstr>
      <vt:lpstr>People in the room</vt:lpstr>
      <vt:lpstr>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#OAGP projects</vt:lpstr>
      <vt:lpstr>‘Mini pathfinders’</vt:lpstr>
      <vt:lpstr>School of Chemistry pathfinder: Local mediation</vt:lpstr>
      <vt:lpstr>School of Computer Science:  Minimum metadata checklist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Over to you…</vt:lpstr>
    </vt:vector>
  </TitlesOfParts>
  <Company>St Andrews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Leo Mewse</dc:creator>
  <cp:lastModifiedBy>Jacqueline Proven</cp:lastModifiedBy>
  <cp:revision>143</cp:revision>
  <cp:lastPrinted>2016-06-24T15:44:52Z</cp:lastPrinted>
  <dcterms:created xsi:type="dcterms:W3CDTF">2011-01-25T16:56:57Z</dcterms:created>
  <dcterms:modified xsi:type="dcterms:W3CDTF">2016-06-28T08:01:23Z</dcterms:modified>
</cp:coreProperties>
</file>